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</p:sldIdLst>
  <p:sldSz cx="15125700" cy="10693400"/>
  <p:notesSz cx="15125700" cy="10693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8" userDrawn="1">
          <p15:clr>
            <a:srgbClr val="A4A3A4"/>
          </p15:clr>
        </p15:guide>
        <p15:guide id="2" pos="3180" userDrawn="1">
          <p15:clr>
            <a:srgbClr val="A4A3A4"/>
          </p15:clr>
        </p15:guide>
        <p15:guide id="3" pos="63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454F"/>
    <a:srgbClr val="F7F9F1"/>
    <a:srgbClr val="EFF7E5"/>
    <a:srgbClr val="D8ECBE"/>
    <a:srgbClr val="8DC63F"/>
    <a:srgbClr val="DCDDDE"/>
    <a:srgbClr val="DCEEC4"/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39" autoAdjust="0"/>
  </p:normalViewPr>
  <p:slideViewPr>
    <p:cSldViewPr>
      <p:cViewPr varScale="1">
        <p:scale>
          <a:sx n="68" d="100"/>
          <a:sy n="68" d="100"/>
        </p:scale>
        <p:origin x="1488" y="66"/>
      </p:cViewPr>
      <p:guideLst>
        <p:guide orient="horz" pos="2888"/>
        <p:guide pos="3180"/>
        <p:guide pos="6348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0" dirty="0"/>
              <a:t>СТАНДАРТ </a:t>
            </a:r>
            <a:r>
              <a:rPr spc="-35" dirty="0"/>
              <a:t>КОМПЛЕКСНОГО </a:t>
            </a:r>
            <a:r>
              <a:rPr spc="30" dirty="0"/>
              <a:t>РАЗВИТИЯ</a:t>
            </a:r>
            <a:r>
              <a:rPr spc="95" dirty="0"/>
              <a:t> </a:t>
            </a:r>
            <a:r>
              <a:rPr spc="25" dirty="0"/>
              <a:t>ТЕРРИТОРИЙ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/>
              <a:t>‹#›</a:t>
            </a:fld>
            <a:endParaRPr spc="-204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0" dirty="0"/>
              <a:t>СТАНДАРТ </a:t>
            </a:r>
            <a:r>
              <a:rPr spc="-35" dirty="0"/>
              <a:t>КОМПЛЕКСНОГО </a:t>
            </a:r>
            <a:r>
              <a:rPr spc="30" dirty="0"/>
              <a:t>РАЗВИТИЯ</a:t>
            </a:r>
            <a:r>
              <a:rPr spc="95" dirty="0"/>
              <a:t> </a:t>
            </a:r>
            <a:r>
              <a:rPr spc="25" dirty="0"/>
              <a:t>ТЕРРИТОРИЙ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/>
              <a:t>‹#›</a:t>
            </a:fld>
            <a:endParaRPr spc="-204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0" dirty="0"/>
              <a:t>СТАНДАРТ </a:t>
            </a:r>
            <a:r>
              <a:rPr spc="-35" dirty="0"/>
              <a:t>КОМПЛЕКСНОГО </a:t>
            </a:r>
            <a:r>
              <a:rPr spc="30" dirty="0"/>
              <a:t>РАЗВИТИЯ</a:t>
            </a:r>
            <a:r>
              <a:rPr spc="95" dirty="0"/>
              <a:t> </a:t>
            </a:r>
            <a:r>
              <a:rPr spc="25" dirty="0"/>
              <a:t>ТЕРРИТОРИЙ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/>
              <a:t>‹#›</a:t>
            </a:fld>
            <a:endParaRPr spc="-204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21304" y="719342"/>
            <a:ext cx="13858875" cy="171450"/>
          </a:xfrm>
          <a:custGeom>
            <a:avLst/>
            <a:gdLst/>
            <a:ahLst/>
            <a:cxnLst/>
            <a:rect l="l" t="t" r="r" b="b"/>
            <a:pathLst>
              <a:path w="13858875" h="171450">
                <a:moveTo>
                  <a:pt x="0" y="171323"/>
                </a:moveTo>
                <a:lnTo>
                  <a:pt x="13858697" y="171323"/>
                </a:lnTo>
                <a:lnTo>
                  <a:pt x="13858697" y="0"/>
                </a:lnTo>
                <a:lnTo>
                  <a:pt x="0" y="0"/>
                </a:lnTo>
                <a:lnTo>
                  <a:pt x="0" y="171323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21304" y="2585398"/>
            <a:ext cx="13858875" cy="171450"/>
          </a:xfrm>
          <a:custGeom>
            <a:avLst/>
            <a:gdLst/>
            <a:ahLst/>
            <a:cxnLst/>
            <a:rect l="l" t="t" r="r" b="b"/>
            <a:pathLst>
              <a:path w="13858875" h="171450">
                <a:moveTo>
                  <a:pt x="0" y="171323"/>
                </a:moveTo>
                <a:lnTo>
                  <a:pt x="13858697" y="171323"/>
                </a:lnTo>
                <a:lnTo>
                  <a:pt x="13858697" y="0"/>
                </a:lnTo>
                <a:lnTo>
                  <a:pt x="0" y="0"/>
                </a:lnTo>
                <a:lnTo>
                  <a:pt x="0" y="171323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0" dirty="0"/>
              <a:t>СТАНДАРТ </a:t>
            </a:r>
            <a:r>
              <a:rPr spc="-35" dirty="0"/>
              <a:t>КОМПЛЕКСНОГО </a:t>
            </a:r>
            <a:r>
              <a:rPr spc="30" dirty="0"/>
              <a:t>РАЗВИТИЯ</a:t>
            </a:r>
            <a:r>
              <a:rPr spc="95" dirty="0"/>
              <a:t> </a:t>
            </a:r>
            <a:r>
              <a:rPr spc="25" dirty="0"/>
              <a:t>ТЕРРИТОРИЙ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/>
              <a:t>‹#›</a:t>
            </a:fld>
            <a:endParaRPr spc="-204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0" dirty="0"/>
              <a:t>СТАНДАРТ </a:t>
            </a:r>
            <a:r>
              <a:rPr spc="-35" dirty="0"/>
              <a:t>КОМПЛЕКСНОГО </a:t>
            </a:r>
            <a:r>
              <a:rPr spc="30" dirty="0"/>
              <a:t>РАЗВИТИЯ</a:t>
            </a:r>
            <a:r>
              <a:rPr spc="95" dirty="0"/>
              <a:t> </a:t>
            </a:r>
            <a:r>
              <a:rPr spc="25" dirty="0"/>
              <a:t>ТЕРРИТОРИЙ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/>
              <a:t>‹#›</a:t>
            </a:fld>
            <a:endParaRPr spc="-204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3150" y="1005673"/>
            <a:ext cx="13719398" cy="1442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60695" y="3463823"/>
            <a:ext cx="7049134" cy="6351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242199" y="10254386"/>
            <a:ext cx="2682240" cy="149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0" dirty="0"/>
              <a:t>СТАНДАРТ </a:t>
            </a:r>
            <a:r>
              <a:rPr spc="-35" dirty="0"/>
              <a:t>КОМПЛЕКСНОГО </a:t>
            </a:r>
            <a:r>
              <a:rPr spc="30" dirty="0"/>
              <a:t>РАЗВИТИЯ</a:t>
            </a:r>
            <a:r>
              <a:rPr spc="95" dirty="0"/>
              <a:t> </a:t>
            </a:r>
            <a:r>
              <a:rPr spc="25" dirty="0"/>
              <a:t>ТЕРРИТОРИЙ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398094" y="10202208"/>
            <a:ext cx="216534" cy="217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/>
              <a:t>‹#›</a:t>
            </a:fld>
            <a:endParaRPr spc="-204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10" Type="http://schemas.openxmlformats.org/officeDocument/2006/relationships/image" Target="../media/image1.emf"/><Relationship Id="rId4" Type="http://schemas.openxmlformats.org/officeDocument/2006/relationships/image" Target="../media/image3.jpeg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"/>
          <p:cNvSpPr/>
          <p:nvPr/>
        </p:nvSpPr>
        <p:spPr>
          <a:xfrm>
            <a:off x="709299" y="6413500"/>
            <a:ext cx="14092551" cy="171450"/>
          </a:xfrm>
          <a:custGeom>
            <a:avLst/>
            <a:gdLst/>
            <a:ahLst/>
            <a:cxnLst/>
            <a:rect l="l" t="t" r="r" b="b"/>
            <a:pathLst>
              <a:path w="9712325" h="171450">
                <a:moveTo>
                  <a:pt x="0" y="171323"/>
                </a:moveTo>
                <a:lnTo>
                  <a:pt x="9712147" y="171323"/>
                </a:lnTo>
                <a:lnTo>
                  <a:pt x="9712147" y="0"/>
                </a:lnTo>
                <a:lnTo>
                  <a:pt x="0" y="0"/>
                </a:lnTo>
                <a:lnTo>
                  <a:pt x="0" y="171323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"/>
          <p:cNvSpPr/>
          <p:nvPr/>
        </p:nvSpPr>
        <p:spPr>
          <a:xfrm>
            <a:off x="668020" y="2376178"/>
            <a:ext cx="14133830" cy="570475"/>
          </a:xfrm>
          <a:custGeom>
            <a:avLst/>
            <a:gdLst/>
            <a:ahLst/>
            <a:cxnLst/>
            <a:rect l="l" t="t" r="r" b="b"/>
            <a:pathLst>
              <a:path w="9712325" h="171450">
                <a:moveTo>
                  <a:pt x="0" y="171323"/>
                </a:moveTo>
                <a:lnTo>
                  <a:pt x="9712147" y="171323"/>
                </a:lnTo>
                <a:lnTo>
                  <a:pt x="9712147" y="0"/>
                </a:lnTo>
                <a:lnTo>
                  <a:pt x="0" y="0"/>
                </a:lnTo>
                <a:lnTo>
                  <a:pt x="0" y="17132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3150" y="1005673"/>
            <a:ext cx="11736500" cy="1459374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5400"/>
              </a:lnSpc>
              <a:spcBef>
                <a:spcPts val="580"/>
              </a:spcBef>
            </a:pPr>
            <a:r>
              <a:rPr lang="ru-RU" sz="40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РАССМОТРЕНИЕ ВТОРЫХ РЕДАКЦИЙ ПРОЕКТОВ СВОДОВ ПРАВИЛ</a:t>
            </a:r>
            <a:endParaRPr lang="ru-RU" sz="40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89306" y="2754680"/>
            <a:ext cx="127254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8DC63F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 «Градостроительство. Комплексное развитие территорий. </a:t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Общие положения построения моделей городской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среды»</a:t>
            </a:r>
          </a:p>
          <a:p>
            <a:pPr marL="342900" indent="-342900">
              <a:spcAft>
                <a:spcPts val="600"/>
              </a:spcAft>
              <a:buClr>
                <a:srgbClr val="8DC63F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«Градостроительство. Комплексное развитие территорий. </a:t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модель городской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среды»</a:t>
            </a:r>
          </a:p>
          <a:p>
            <a:pPr marL="342900" indent="-342900">
              <a:spcAft>
                <a:spcPts val="600"/>
              </a:spcAft>
              <a:buClr>
                <a:srgbClr val="8DC63F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«Градостроительство. Комплексное развитие территорий. </a:t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Среднеэтажная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модель городской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среды»</a:t>
            </a:r>
          </a:p>
          <a:p>
            <a:pPr marL="342900" indent="-342900">
              <a:spcAft>
                <a:spcPts val="600"/>
              </a:spcAft>
              <a:buClr>
                <a:srgbClr val="8DC63F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«Градостроительство. Комплексное развитие территорий. </a:t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Малоэтажная модель городской среды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98FB6C6-9DCE-4AE8-9FAA-5C55241321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72" y="9676127"/>
            <a:ext cx="1864782" cy="52145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B4580B-72C1-42ED-B1B1-00183D5CD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58" y="9732779"/>
            <a:ext cx="2102790" cy="43769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5D3192F-7BEC-4186-B027-43AD611285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8612" y="9676127"/>
            <a:ext cx="574269" cy="57426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16537D5-7B28-4304-B977-D5386AA57182}"/>
              </a:ext>
            </a:extLst>
          </p:cNvPr>
          <p:cNvSpPr txBox="1"/>
          <p:nvPr/>
        </p:nvSpPr>
        <p:spPr>
          <a:xfrm>
            <a:off x="1309826" y="9642738"/>
            <a:ext cx="784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ФОНД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747DE33-98F3-FC7E-3B2E-B996D71B78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80065"/>
          <a:stretch/>
        </p:blipFill>
        <p:spPr>
          <a:xfrm>
            <a:off x="6993403" y="9829091"/>
            <a:ext cx="721847" cy="215530"/>
          </a:xfrm>
          <a:prstGeom prst="rect">
            <a:avLst/>
          </a:prstGeom>
        </p:spPr>
      </p:pic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038FD481-BEEC-FC75-4902-6EFE099867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69136"/>
              </p:ext>
            </p:extLst>
          </p:nvPr>
        </p:nvGraphicFramePr>
        <p:xfrm>
          <a:off x="8096250" y="9676127"/>
          <a:ext cx="502488" cy="482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" name="CorelDRAW" r:id="rId9" imgW="866302" imgH="831792" progId="CorelDraw.Graphic.21">
                  <p:embed/>
                </p:oleObj>
              </mc:Choice>
              <mc:Fallback>
                <p:oleObj name="CorelDRAW" r:id="rId9" imgW="866302" imgH="831792" progId="CorelDraw.Graphic.21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038FD481-BEEC-FC75-4902-6EFE09986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096250" y="9676127"/>
                        <a:ext cx="502488" cy="482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605394"/>
            <a:ext cx="135611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u-RU" sz="2800" kern="12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ТЕХНИКО-ЭКОНОМИЧЕСКИЕ ПОКАЗАТЕЛИ КОМПЛЕКСНОГО РАЗВИТИЯ ТЕРРИТОРИИ ЖИЛОЙ И МНОГОФУНКЦИОНАЛЬНОЙ ЗАСТРОЙКИ, МОДЕЛЕЙ ГОРОДСКОЙ СРЕДЫ (3/5)</a:t>
            </a:r>
            <a:endParaRPr lang="ru-RU" sz="2800" kern="12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15201" y="10080002"/>
            <a:ext cx="14897100" cy="504190"/>
          </a:xfrm>
          <a:custGeom>
            <a:avLst/>
            <a:gdLst/>
            <a:ahLst/>
            <a:cxnLst/>
            <a:rect l="l" t="t" r="r" b="b"/>
            <a:pathLst>
              <a:path w="14897100" h="504190">
                <a:moveTo>
                  <a:pt x="0" y="503999"/>
                </a:moveTo>
                <a:lnTo>
                  <a:pt x="14896795" y="503999"/>
                </a:lnTo>
                <a:lnTo>
                  <a:pt x="14896795" y="0"/>
                </a:lnTo>
                <a:lnTo>
                  <a:pt x="0" y="0"/>
                </a:lnTo>
                <a:lnTo>
                  <a:pt x="0" y="503999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23850" y="10214483"/>
            <a:ext cx="233692" cy="234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40541" y="10215002"/>
            <a:ext cx="0" cy="234315"/>
          </a:xfrm>
          <a:custGeom>
            <a:avLst/>
            <a:gdLst/>
            <a:ahLst/>
            <a:cxnLst/>
            <a:rect l="l" t="t" r="r" b="b"/>
            <a:pathLst>
              <a:path h="234315">
                <a:moveTo>
                  <a:pt x="0" y="0"/>
                </a:moveTo>
                <a:lnTo>
                  <a:pt x="0" y="23399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bject 201"/>
          <p:cNvSpPr txBox="1">
            <a:spLocks noGrp="1"/>
          </p:cNvSpPr>
          <p:nvPr>
            <p:ph type="sldNum" sz="quarter" idx="7"/>
          </p:nvPr>
        </p:nvSpPr>
        <p:spPr>
          <a:xfrm>
            <a:off x="14398094" y="10202208"/>
            <a:ext cx="216534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fld>
            <a:endParaRPr spc="-204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149915"/>
              </p:ext>
            </p:extLst>
          </p:nvPr>
        </p:nvGraphicFramePr>
        <p:xfrm>
          <a:off x="707298" y="7144231"/>
          <a:ext cx="13690795" cy="18600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9129">
                  <a:extLst>
                    <a:ext uri="{9D8B030D-6E8A-4147-A177-3AD203B41FA5}">
                      <a16:colId xmlns:a16="http://schemas.microsoft.com/office/drawing/2014/main" val="1984375963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3486585817"/>
                    </a:ext>
                  </a:extLst>
                </a:gridCol>
                <a:gridCol w="1850590">
                  <a:extLst>
                    <a:ext uri="{9D8B030D-6E8A-4147-A177-3AD203B41FA5}">
                      <a16:colId xmlns:a16="http://schemas.microsoft.com/office/drawing/2014/main" val="3457591974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2275137415"/>
                    </a:ext>
                  </a:extLst>
                </a:gridCol>
                <a:gridCol w="3464214">
                  <a:extLst>
                    <a:ext uri="{9D8B030D-6E8A-4147-A177-3AD203B41FA5}">
                      <a16:colId xmlns:a16="http://schemas.microsoft.com/office/drawing/2014/main" val="3059015532"/>
                    </a:ext>
                  </a:extLst>
                </a:gridCol>
              </a:tblGrid>
              <a:tr h="7084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Площадь земельного участка (макс.)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0,4 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0,9 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0,45 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п.п</a:t>
                      </a: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5.3, 5.4 СП42.13330.2016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36659"/>
                  </a:ext>
                </a:extLst>
              </a:tr>
              <a:tr h="11516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Процент </a:t>
                      </a:r>
                      <a:r>
                        <a:rPr lang="ru-RU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застроенности</a:t>
                      </a: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земельного участка (макс.)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80%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70%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80%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СП42.13330.2016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287088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877050" y="2364057"/>
            <a:ext cx="22912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Среднеэтажная</a:t>
            </a: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912820" y="2364057"/>
            <a:ext cx="2197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Малоэтажная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126364" y="2364057"/>
            <a:ext cx="2067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E83AA1-D494-6E18-3DA6-046817D4008A}"/>
              </a:ext>
            </a:extLst>
          </p:cNvPr>
          <p:cNvSpPr txBox="1"/>
          <p:nvPr/>
        </p:nvSpPr>
        <p:spPr>
          <a:xfrm>
            <a:off x="10918944" y="2361166"/>
            <a:ext cx="350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Корреляция разрабатываемых СП с другими СП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0541" y="2239501"/>
            <a:ext cx="398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Параметры улично-дорожной сети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823463"/>
              </p:ext>
            </p:extLst>
          </p:nvPr>
        </p:nvGraphicFramePr>
        <p:xfrm>
          <a:off x="707298" y="3060700"/>
          <a:ext cx="13690796" cy="31023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4565">
                  <a:extLst>
                    <a:ext uri="{9D8B030D-6E8A-4147-A177-3AD203B41FA5}">
                      <a16:colId xmlns:a16="http://schemas.microsoft.com/office/drawing/2014/main" val="1984375963"/>
                    </a:ext>
                  </a:extLst>
                </a:gridCol>
                <a:gridCol w="2224565">
                  <a:extLst>
                    <a:ext uri="{9D8B030D-6E8A-4147-A177-3AD203B41FA5}">
                      <a16:colId xmlns:a16="http://schemas.microsoft.com/office/drawing/2014/main" val="3656076006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3486585817"/>
                    </a:ext>
                  </a:extLst>
                </a:gridCol>
                <a:gridCol w="1850590">
                  <a:extLst>
                    <a:ext uri="{9D8B030D-6E8A-4147-A177-3AD203B41FA5}">
                      <a16:colId xmlns:a16="http://schemas.microsoft.com/office/drawing/2014/main" val="3457591974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2275137415"/>
                    </a:ext>
                  </a:extLst>
                </a:gridCol>
                <a:gridCol w="3464214">
                  <a:extLst>
                    <a:ext uri="{9D8B030D-6E8A-4147-A177-3AD203B41FA5}">
                      <a16:colId xmlns:a16="http://schemas.microsoft.com/office/drawing/2014/main" val="3059015532"/>
                    </a:ext>
                  </a:extLst>
                </a:gridCol>
              </a:tblGrid>
              <a:tr h="708410">
                <a:tc rowSpan="3">
                  <a:txBody>
                    <a:bodyPr/>
                    <a:lstStyle/>
                    <a:p>
                      <a:pPr marL="1440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Ширина улиц (макс.) / количество полос движения в обоих направлениях (макс.)</a:t>
                      </a:r>
                      <a:endParaRPr lang="ru-RU" sz="1600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Магистральные улицы районного значения с расчетной скоростью движения до 70 км/ч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 м / 4 полосы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 м / 4 полосы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 м / 2 полосы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СП42.13330.2016 и СП396.1325800.2018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36659"/>
                  </a:ext>
                </a:extLst>
              </a:tr>
              <a:tr h="1151659">
                <a:tc vMerge="1">
                  <a:txBody>
                    <a:bodyPr/>
                    <a:lstStyle/>
                    <a:p>
                      <a:pPr marL="14400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Улицы в зонах жилой застройки с расчетной скоростью движения до 50 км/ч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 м / 2 полосы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 м / 2 полосы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ru-RU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287088"/>
                  </a:ext>
                </a:extLst>
              </a:tr>
              <a:tr h="430263">
                <a:tc vMerge="1">
                  <a:txBody>
                    <a:bodyPr/>
                    <a:lstStyle/>
                    <a:p>
                      <a:pPr marL="144000"/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Улицы в зонах жилой застройки с расчетной скоростью движения до 30 км/ч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м / 1 полоса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м / 1 полоса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 м / 1 полоса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764301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877050" y="6488014"/>
            <a:ext cx="22912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Среднеэтажная</a:t>
            </a: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912820" y="6488014"/>
            <a:ext cx="2197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Малоэтажная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126364" y="6488014"/>
            <a:ext cx="2067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E83AA1-D494-6E18-3DA6-046817D4008A}"/>
              </a:ext>
            </a:extLst>
          </p:cNvPr>
          <p:cNvSpPr txBox="1"/>
          <p:nvPr/>
        </p:nvSpPr>
        <p:spPr>
          <a:xfrm>
            <a:off x="10918944" y="6485123"/>
            <a:ext cx="350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Корреляция разрабатываемых СП с другими СП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0541" y="6479127"/>
            <a:ext cx="398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Параметры земельных участков</a:t>
            </a:r>
          </a:p>
        </p:txBody>
      </p:sp>
      <p:sp>
        <p:nvSpPr>
          <p:cNvPr id="28" name="object 46">
            <a:extLst>
              <a:ext uri="{FF2B5EF4-FFF2-40B4-BE49-F238E27FC236}">
                <a16:creationId xmlns:a16="http://schemas.microsoft.com/office/drawing/2014/main" id="{A4E72938-DB48-48FF-9472-B21E584A1C4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83756" y="10254386"/>
            <a:ext cx="6807694" cy="1346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РАССМОТРЕНИЕ ВТОРЫХ РЕДАКЦИЙ ПРОЕКТОВ СВОДОВ ПРАВИЛ «ГРАДОСТРОИТЕЛЬСТВО. КОМПЛЕКСНОЕ РАЗВИТИЕ ТЕРРИТОРИЙ»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659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605394"/>
            <a:ext cx="135611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u-RU" sz="2800" kern="12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ТЕХНИКО-ЭКОНОМИЧЕСКИЕ ПОКАЗАТЕЛИ КОМПЛЕКСНОГО РАЗВИТИЯ ТЕРРИТОРИИ ЖИЛОЙ И МНОГОФУНКЦИОНАЛЬНОЙ ЗАСТРОЙКИ, МОДЕЛЕЙ ГОРОДСКОЙ СРЕДЫ (4/5)</a:t>
            </a:r>
            <a:endParaRPr lang="ru-RU" sz="2800" kern="12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15201" y="10080002"/>
            <a:ext cx="14897100" cy="504190"/>
          </a:xfrm>
          <a:custGeom>
            <a:avLst/>
            <a:gdLst/>
            <a:ahLst/>
            <a:cxnLst/>
            <a:rect l="l" t="t" r="r" b="b"/>
            <a:pathLst>
              <a:path w="14897100" h="504190">
                <a:moveTo>
                  <a:pt x="0" y="503999"/>
                </a:moveTo>
                <a:lnTo>
                  <a:pt x="14896795" y="503999"/>
                </a:lnTo>
                <a:lnTo>
                  <a:pt x="14896795" y="0"/>
                </a:lnTo>
                <a:lnTo>
                  <a:pt x="0" y="0"/>
                </a:lnTo>
                <a:lnTo>
                  <a:pt x="0" y="503999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23850" y="10214483"/>
            <a:ext cx="233692" cy="234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40541" y="10215002"/>
            <a:ext cx="0" cy="234315"/>
          </a:xfrm>
          <a:custGeom>
            <a:avLst/>
            <a:gdLst/>
            <a:ahLst/>
            <a:cxnLst/>
            <a:rect l="l" t="t" r="r" b="b"/>
            <a:pathLst>
              <a:path h="234315">
                <a:moveTo>
                  <a:pt x="0" y="0"/>
                </a:moveTo>
                <a:lnTo>
                  <a:pt x="0" y="23399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bject 201"/>
          <p:cNvSpPr txBox="1">
            <a:spLocks noGrp="1"/>
          </p:cNvSpPr>
          <p:nvPr>
            <p:ph type="sldNum" sz="quarter" idx="7"/>
          </p:nvPr>
        </p:nvSpPr>
        <p:spPr>
          <a:xfrm>
            <a:off x="14398094" y="10202208"/>
            <a:ext cx="216534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fld>
            <a:endParaRPr spc="-204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239419"/>
              </p:ext>
            </p:extLst>
          </p:nvPr>
        </p:nvGraphicFramePr>
        <p:xfrm>
          <a:off x="707298" y="2984500"/>
          <a:ext cx="10226581" cy="708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9129">
                  <a:extLst>
                    <a:ext uri="{9D8B030D-6E8A-4147-A177-3AD203B41FA5}">
                      <a16:colId xmlns:a16="http://schemas.microsoft.com/office/drawing/2014/main" val="1984375963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3486585817"/>
                    </a:ext>
                  </a:extLst>
                </a:gridCol>
                <a:gridCol w="1850590">
                  <a:extLst>
                    <a:ext uri="{9D8B030D-6E8A-4147-A177-3AD203B41FA5}">
                      <a16:colId xmlns:a16="http://schemas.microsoft.com/office/drawing/2014/main" val="3457591974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2275137415"/>
                    </a:ext>
                  </a:extLst>
                </a:gridCol>
              </a:tblGrid>
              <a:tr h="708410">
                <a:tc>
                  <a:txBody>
                    <a:bodyPr/>
                    <a:lstStyle/>
                    <a:p>
                      <a:pPr marL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Доля сплошного фронта застройки вдоль красных линий (мин.)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</a:t>
                      </a: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70%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50%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36659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877050" y="2364057"/>
            <a:ext cx="22912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Среднеэтажная</a:t>
            </a: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912820" y="2364057"/>
            <a:ext cx="2197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Малоэтажная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126364" y="2364057"/>
            <a:ext cx="2067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0541" y="2239501"/>
            <a:ext cx="398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Параметры жилой застройки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131709"/>
              </p:ext>
            </p:extLst>
          </p:nvPr>
        </p:nvGraphicFramePr>
        <p:xfrm>
          <a:off x="707298" y="7237471"/>
          <a:ext cx="13690796" cy="25288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3552">
                  <a:extLst>
                    <a:ext uri="{9D8B030D-6E8A-4147-A177-3AD203B41FA5}">
                      <a16:colId xmlns:a16="http://schemas.microsoft.com/office/drawing/2014/main" val="1984375963"/>
                    </a:ext>
                  </a:extLst>
                </a:gridCol>
                <a:gridCol w="2165578">
                  <a:extLst>
                    <a:ext uri="{9D8B030D-6E8A-4147-A177-3AD203B41FA5}">
                      <a16:colId xmlns:a16="http://schemas.microsoft.com/office/drawing/2014/main" val="3656076006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3486585817"/>
                    </a:ext>
                  </a:extLst>
                </a:gridCol>
                <a:gridCol w="1850590">
                  <a:extLst>
                    <a:ext uri="{9D8B030D-6E8A-4147-A177-3AD203B41FA5}">
                      <a16:colId xmlns:a16="http://schemas.microsoft.com/office/drawing/2014/main" val="3457591974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2275137415"/>
                    </a:ext>
                  </a:extLst>
                </a:gridCol>
                <a:gridCol w="3464214">
                  <a:extLst>
                    <a:ext uri="{9D8B030D-6E8A-4147-A177-3AD203B41FA5}">
                      <a16:colId xmlns:a16="http://schemas.microsoft.com/office/drawing/2014/main" val="3059015532"/>
                    </a:ext>
                  </a:extLst>
                </a:gridCol>
              </a:tblGrid>
              <a:tr h="795491">
                <a:tc rowSpan="2">
                  <a:txBody>
                    <a:bodyPr/>
                    <a:lstStyle/>
                    <a:p>
                      <a:pPr marL="1440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Размер участка общеобразовательной организации (макс.)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 размещении всех функ­циональных зон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 размеру квартала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 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1,8 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СП42.13330.2016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36659"/>
                  </a:ext>
                </a:extLst>
              </a:tr>
              <a:tr h="1185710">
                <a:tc vMerge="1">
                  <a:txBody>
                    <a:bodyPr/>
                    <a:lstStyle/>
                    <a:p>
                      <a:pPr marL="14400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 выносе части функциональных зон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 размеру квартала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0,9 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 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287088"/>
                  </a:ext>
                </a:extLst>
              </a:tr>
              <a:tr h="547628">
                <a:tc gridSpan="2">
                  <a:txBody>
                    <a:bodyPr/>
                    <a:lstStyle/>
                    <a:p>
                      <a:pPr marL="144000"/>
                      <a:r>
                        <a:rPr lang="ru-RU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Размер участка дошкольной образовательной организации(макс.)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 размеру квартала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0,57 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0,45 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764301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877050" y="6325963"/>
            <a:ext cx="22912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Среднеэтажная</a:t>
            </a: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912820" y="6325963"/>
            <a:ext cx="2197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Малоэтажная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126364" y="6325963"/>
            <a:ext cx="2067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E83AA1-D494-6E18-3DA6-046817D4008A}"/>
              </a:ext>
            </a:extLst>
          </p:cNvPr>
          <p:cNvSpPr txBox="1"/>
          <p:nvPr/>
        </p:nvSpPr>
        <p:spPr>
          <a:xfrm>
            <a:off x="10918944" y="6323072"/>
            <a:ext cx="350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Корреляция разрабатываемых СП с другими СП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0541" y="6237942"/>
            <a:ext cx="3986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Параметры размещения зданий </a:t>
            </a:r>
            <a:r>
              <a:rPr lang="ru-RU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образовательных </a:t>
            </a:r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организаций </a:t>
            </a: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62522"/>
              </p:ext>
            </p:extLst>
          </p:nvPr>
        </p:nvGraphicFramePr>
        <p:xfrm>
          <a:off x="707298" y="5024415"/>
          <a:ext cx="13690795" cy="708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9129">
                  <a:extLst>
                    <a:ext uri="{9D8B030D-6E8A-4147-A177-3AD203B41FA5}">
                      <a16:colId xmlns:a16="http://schemas.microsoft.com/office/drawing/2014/main" val="1984375963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3486585817"/>
                    </a:ext>
                  </a:extLst>
                </a:gridCol>
                <a:gridCol w="1850590">
                  <a:extLst>
                    <a:ext uri="{9D8B030D-6E8A-4147-A177-3AD203B41FA5}">
                      <a16:colId xmlns:a16="http://schemas.microsoft.com/office/drawing/2014/main" val="3457591974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2275137415"/>
                    </a:ext>
                  </a:extLst>
                </a:gridCol>
                <a:gridCol w="3464214">
                  <a:extLst>
                    <a:ext uri="{9D8B030D-6E8A-4147-A177-3AD203B41FA5}">
                      <a16:colId xmlns:a16="http://schemas.microsoft.com/office/drawing/2014/main" val="3059015532"/>
                    </a:ext>
                  </a:extLst>
                </a:gridCol>
              </a:tblGrid>
              <a:tr h="708410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Доля </a:t>
                      </a: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внутриквартальных территорий для размещения наземных автостоянок (макс.)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5%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15%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30%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п.п.11.33-11.35 СП42.13330.2016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36659"/>
                  </a:ext>
                </a:extLst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6843807" y="4212587"/>
            <a:ext cx="22912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Среднеэтажная</a:t>
            </a: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879577" y="4212587"/>
            <a:ext cx="2197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Малоэтажная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093121" y="4212587"/>
            <a:ext cx="2067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E83AA1-D494-6E18-3DA6-046817D4008A}"/>
              </a:ext>
            </a:extLst>
          </p:cNvPr>
          <p:cNvSpPr txBox="1"/>
          <p:nvPr/>
        </p:nvSpPr>
        <p:spPr>
          <a:xfrm>
            <a:off x="10885701" y="4209696"/>
            <a:ext cx="350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Корреляция разрабатываемых СП с другими СП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7298" y="4203700"/>
            <a:ext cx="398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Параметры размещения автостоянок</a:t>
            </a:r>
          </a:p>
        </p:txBody>
      </p:sp>
      <p:sp>
        <p:nvSpPr>
          <p:cNvPr id="34" name="object 46">
            <a:extLst>
              <a:ext uri="{FF2B5EF4-FFF2-40B4-BE49-F238E27FC236}">
                <a16:creationId xmlns:a16="http://schemas.microsoft.com/office/drawing/2014/main" id="{A4E72938-DB48-48FF-9472-B21E584A1C4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83756" y="10254386"/>
            <a:ext cx="6807694" cy="1346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РАССМОТРЕНИЕ ВТОРЫХ РЕДАКЦИЙ ПРОЕКТОВ СВОДОВ ПРАВИЛ «ГРАДОСТРОИТЕЛЬСТВО. КОМПЛЕКСНОЕ РАЗВИТИЕ ТЕРРИТОРИЙ»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000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605394"/>
            <a:ext cx="135611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u-RU" sz="2800" kern="12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ТЕХНИКО-ЭКОНОМИЧЕСКИЕ ПОКАЗАТЕЛИ КОМПЛЕКСНОГО РАЗВИТИЯ ТЕРРИТОРИИ ЖИЛОЙ И МНОГОФУНКЦИОНАЛЬНОЙ ЗАСТРОЙКИ, МОДЕЛЕЙ ГОРОДСКОЙ СРЕДЫ (5/5)</a:t>
            </a:r>
            <a:endParaRPr lang="ru-RU" sz="2800" kern="12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15201" y="10080002"/>
            <a:ext cx="14897100" cy="504190"/>
          </a:xfrm>
          <a:custGeom>
            <a:avLst/>
            <a:gdLst/>
            <a:ahLst/>
            <a:cxnLst/>
            <a:rect l="l" t="t" r="r" b="b"/>
            <a:pathLst>
              <a:path w="14897100" h="504190">
                <a:moveTo>
                  <a:pt x="0" y="503999"/>
                </a:moveTo>
                <a:lnTo>
                  <a:pt x="14896795" y="503999"/>
                </a:lnTo>
                <a:lnTo>
                  <a:pt x="14896795" y="0"/>
                </a:lnTo>
                <a:lnTo>
                  <a:pt x="0" y="0"/>
                </a:lnTo>
                <a:lnTo>
                  <a:pt x="0" y="503999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23850" y="10214483"/>
            <a:ext cx="233692" cy="234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40541" y="10215002"/>
            <a:ext cx="0" cy="234315"/>
          </a:xfrm>
          <a:custGeom>
            <a:avLst/>
            <a:gdLst/>
            <a:ahLst/>
            <a:cxnLst/>
            <a:rect l="l" t="t" r="r" b="b"/>
            <a:pathLst>
              <a:path h="234315">
                <a:moveTo>
                  <a:pt x="0" y="0"/>
                </a:moveTo>
                <a:lnTo>
                  <a:pt x="0" y="23399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bject 201"/>
          <p:cNvSpPr txBox="1">
            <a:spLocks noGrp="1"/>
          </p:cNvSpPr>
          <p:nvPr>
            <p:ph type="sldNum" sz="quarter" idx="7"/>
          </p:nvPr>
        </p:nvSpPr>
        <p:spPr>
          <a:xfrm>
            <a:off x="14398094" y="10202208"/>
            <a:ext cx="216534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fld>
            <a:endParaRPr spc="-204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937448"/>
              </p:ext>
            </p:extLst>
          </p:nvPr>
        </p:nvGraphicFramePr>
        <p:xfrm>
          <a:off x="707298" y="5024415"/>
          <a:ext cx="13690795" cy="708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9129">
                  <a:extLst>
                    <a:ext uri="{9D8B030D-6E8A-4147-A177-3AD203B41FA5}">
                      <a16:colId xmlns:a16="http://schemas.microsoft.com/office/drawing/2014/main" val="1984375963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3486585817"/>
                    </a:ext>
                  </a:extLst>
                </a:gridCol>
                <a:gridCol w="1850590">
                  <a:extLst>
                    <a:ext uri="{9D8B030D-6E8A-4147-A177-3AD203B41FA5}">
                      <a16:colId xmlns:a16="http://schemas.microsoft.com/office/drawing/2014/main" val="3457591974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2275137415"/>
                    </a:ext>
                  </a:extLst>
                </a:gridCol>
                <a:gridCol w="3464214">
                  <a:extLst>
                    <a:ext uri="{9D8B030D-6E8A-4147-A177-3AD203B41FA5}">
                      <a16:colId xmlns:a16="http://schemas.microsoft.com/office/drawing/2014/main" val="3059015532"/>
                    </a:ext>
                  </a:extLst>
                </a:gridCol>
              </a:tblGrid>
              <a:tr h="708410">
                <a:tc>
                  <a:txBody>
                    <a:bodyPr/>
                    <a:lstStyle/>
                    <a:p>
                      <a:pPr marL="144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Размеры местных парков и скверов (мин./макс.)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0,1-5 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0,2-5 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0,2-5 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СП42.13330.2016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36659"/>
                  </a:ext>
                </a:extLst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6843807" y="4212587"/>
            <a:ext cx="22912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Среднеэтажная</a:t>
            </a: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879577" y="4212587"/>
            <a:ext cx="2197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Малоэтажная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093121" y="4212587"/>
            <a:ext cx="2067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E83AA1-D494-6E18-3DA6-046817D4008A}"/>
              </a:ext>
            </a:extLst>
          </p:cNvPr>
          <p:cNvSpPr txBox="1"/>
          <p:nvPr/>
        </p:nvSpPr>
        <p:spPr>
          <a:xfrm>
            <a:off x="10885701" y="4209696"/>
            <a:ext cx="350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Корреляция разрабатываемых СП с другими СП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7298" y="4203700"/>
            <a:ext cx="398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Параметры озелененных территорий</a:t>
            </a:r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460988"/>
              </p:ext>
            </p:extLst>
          </p:nvPr>
        </p:nvGraphicFramePr>
        <p:xfrm>
          <a:off x="707298" y="3110028"/>
          <a:ext cx="13690795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9129">
                  <a:extLst>
                    <a:ext uri="{9D8B030D-6E8A-4147-A177-3AD203B41FA5}">
                      <a16:colId xmlns:a16="http://schemas.microsoft.com/office/drawing/2014/main" val="1984375963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3486585817"/>
                    </a:ext>
                  </a:extLst>
                </a:gridCol>
                <a:gridCol w="1850590">
                  <a:extLst>
                    <a:ext uri="{9D8B030D-6E8A-4147-A177-3AD203B41FA5}">
                      <a16:colId xmlns:a16="http://schemas.microsoft.com/office/drawing/2014/main" val="3457591974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2275137415"/>
                    </a:ext>
                  </a:extLst>
                </a:gridCol>
                <a:gridCol w="3464214">
                  <a:extLst>
                    <a:ext uri="{9D8B030D-6E8A-4147-A177-3AD203B41FA5}">
                      <a16:colId xmlns:a16="http://schemas.microsoft.com/office/drawing/2014/main" val="3059015532"/>
                    </a:ext>
                  </a:extLst>
                </a:gridCol>
              </a:tblGrid>
              <a:tr h="708410">
                <a:tc>
                  <a:txBody>
                    <a:bodyPr/>
                    <a:lstStyle/>
                    <a:p>
                      <a:pPr marL="144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Доля площади фронта застройки для размещения зданий-композиционных доминант (макс.)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25%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20%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15%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СП42.13330.2016, СП118.13330 и СП54.13330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36659"/>
                  </a:ext>
                </a:extLst>
              </a:tr>
            </a:tbl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6843807" y="2298200"/>
            <a:ext cx="22912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Среднеэтажная</a:t>
            </a: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879577" y="2298200"/>
            <a:ext cx="2197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Малоэтажная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093121" y="2298200"/>
            <a:ext cx="2067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E83AA1-D494-6E18-3DA6-046817D4008A}"/>
              </a:ext>
            </a:extLst>
          </p:cNvPr>
          <p:cNvSpPr txBox="1"/>
          <p:nvPr/>
        </p:nvSpPr>
        <p:spPr>
          <a:xfrm>
            <a:off x="10885701" y="2295309"/>
            <a:ext cx="350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Корреляция разрабатываемых СП с другими СП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7298" y="2289313"/>
            <a:ext cx="4385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Параметры размещения композиционных </a:t>
            </a:r>
            <a:r>
              <a:rPr lang="ru-RU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доминант</a:t>
            </a:r>
            <a:endParaRPr lang="ru-RU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46">
            <a:extLst>
              <a:ext uri="{FF2B5EF4-FFF2-40B4-BE49-F238E27FC236}">
                <a16:creationId xmlns:a16="http://schemas.microsoft.com/office/drawing/2014/main" id="{A4E72938-DB48-48FF-9472-B21E584A1C4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83756" y="10254386"/>
            <a:ext cx="6807694" cy="1346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РАССМОТРЕНИЕ ВТОРЫХ РЕДАКЦИЙ ПРОЕКТОВ СВОДОВ ПРАВИЛ «ГРАДОСТРОИТЕЛЬСТВО. КОМПЛЕКСНОЕ РАЗВИТИЕ ТЕРРИТОРИЙ»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393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605394"/>
            <a:ext cx="120371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u-RU" sz="2800" kern="12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ОСНОВАНИЕ РАЗРАБОТКИ СЕРИИ СП «ГРАДОСТРОИТЕЛЬСТВО. КОМПЛЕКСНОЕ РАЗВИТИЕ ТЕРРИТОРИЙ»</a:t>
            </a:r>
            <a:endParaRPr lang="ru-RU" sz="2800" kern="12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15201" y="10080002"/>
            <a:ext cx="14897100" cy="504190"/>
          </a:xfrm>
          <a:custGeom>
            <a:avLst/>
            <a:gdLst/>
            <a:ahLst/>
            <a:cxnLst/>
            <a:rect l="l" t="t" r="r" b="b"/>
            <a:pathLst>
              <a:path w="14897100" h="504190">
                <a:moveTo>
                  <a:pt x="0" y="503999"/>
                </a:moveTo>
                <a:lnTo>
                  <a:pt x="14896795" y="503999"/>
                </a:lnTo>
                <a:lnTo>
                  <a:pt x="14896795" y="0"/>
                </a:lnTo>
                <a:lnTo>
                  <a:pt x="0" y="0"/>
                </a:lnTo>
                <a:lnTo>
                  <a:pt x="0" y="503999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23850" y="10214483"/>
            <a:ext cx="233692" cy="234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40541" y="10215002"/>
            <a:ext cx="0" cy="234315"/>
          </a:xfrm>
          <a:custGeom>
            <a:avLst/>
            <a:gdLst/>
            <a:ahLst/>
            <a:cxnLst/>
            <a:rect l="l" t="t" r="r" b="b"/>
            <a:pathLst>
              <a:path h="234315">
                <a:moveTo>
                  <a:pt x="0" y="0"/>
                </a:moveTo>
                <a:lnTo>
                  <a:pt x="0" y="23399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bject 201"/>
          <p:cNvSpPr txBox="1">
            <a:spLocks noGrp="1"/>
          </p:cNvSpPr>
          <p:nvPr>
            <p:ph type="sldNum" sz="quarter" idx="7"/>
          </p:nvPr>
        </p:nvSpPr>
        <p:spPr>
          <a:xfrm>
            <a:off x="14398094" y="10202208"/>
            <a:ext cx="216534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fld>
            <a:endParaRPr spc="-204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bject 46">
            <a:extLst>
              <a:ext uri="{FF2B5EF4-FFF2-40B4-BE49-F238E27FC236}">
                <a16:creationId xmlns:a16="http://schemas.microsoft.com/office/drawing/2014/main" id="{A4E72938-DB48-48FF-9472-B21E584A1C4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83756" y="10254386"/>
            <a:ext cx="6807694" cy="1346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РАССМОТРЕНИЕ ВТОРЫХ РЕДАКЦИЙ ПРОЕКТОВ СВОДОВ ПРАВИЛ «ГРАДОСТРОИТЕЛЬСТВО. КОМПЛЕКСНОЕ РАЗВИТИЕ ТЕРРИТОРИЙ»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object 5">
            <a:extLst>
              <a:ext uri="{FF2B5EF4-FFF2-40B4-BE49-F238E27FC236}">
                <a16:creationId xmlns:a16="http://schemas.microsoft.com/office/drawing/2014/main" id="{C4EB4134-FA49-4373-8B66-A756D9B3954A}"/>
              </a:ext>
            </a:extLst>
          </p:cNvPr>
          <p:cNvSpPr txBox="1"/>
          <p:nvPr/>
        </p:nvSpPr>
        <p:spPr>
          <a:xfrm>
            <a:off x="983756" y="4035232"/>
            <a:ext cx="521468" cy="8408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90170" rIns="0" bIns="72000" rtlCol="0" anchor="ctr" anchorCtr="1">
            <a:spAutoFit/>
          </a:bodyPr>
          <a:lstStyle/>
          <a:p>
            <a:pPr marL="107950" algn="ctr">
              <a:lnSpc>
                <a:spcPct val="100000"/>
              </a:lnSpc>
              <a:spcBef>
                <a:spcPts val="710"/>
              </a:spcBef>
            </a:pPr>
            <a:r>
              <a:rPr lang="ru-RU" sz="4400" b="1" dirty="0" smtClean="0">
                <a:solidFill>
                  <a:srgbClr val="8DC6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object 5">
            <a:extLst>
              <a:ext uri="{FF2B5EF4-FFF2-40B4-BE49-F238E27FC236}">
                <a16:creationId xmlns:a16="http://schemas.microsoft.com/office/drawing/2014/main" id="{C4EB4134-FA49-4373-8B66-A756D9B3954A}"/>
              </a:ext>
            </a:extLst>
          </p:cNvPr>
          <p:cNvSpPr txBox="1"/>
          <p:nvPr/>
        </p:nvSpPr>
        <p:spPr>
          <a:xfrm>
            <a:off x="983756" y="1765300"/>
            <a:ext cx="521468" cy="8408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90170" rIns="0" bIns="72000" rtlCol="0" anchor="ctr" anchorCtr="1">
            <a:spAutoFit/>
          </a:bodyPr>
          <a:lstStyle/>
          <a:p>
            <a:pPr marL="107950" algn="ctr">
              <a:lnSpc>
                <a:spcPct val="100000"/>
              </a:lnSpc>
              <a:spcBef>
                <a:spcPts val="710"/>
              </a:spcBef>
            </a:pPr>
            <a:r>
              <a:rPr sz="4400" b="1" dirty="0" smtClean="0">
                <a:solidFill>
                  <a:srgbClr val="8DC6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object 5">
            <a:extLst>
              <a:ext uri="{FF2B5EF4-FFF2-40B4-BE49-F238E27FC236}">
                <a16:creationId xmlns:a16="http://schemas.microsoft.com/office/drawing/2014/main" id="{C4EB4134-FA49-4373-8B66-A756D9B3954A}"/>
              </a:ext>
            </a:extLst>
          </p:cNvPr>
          <p:cNvSpPr txBox="1"/>
          <p:nvPr/>
        </p:nvSpPr>
        <p:spPr>
          <a:xfrm>
            <a:off x="983756" y="2968432"/>
            <a:ext cx="521468" cy="8408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90170" rIns="0" bIns="72000" rtlCol="0" anchor="ctr" anchorCtr="1">
            <a:spAutoFit/>
          </a:bodyPr>
          <a:lstStyle/>
          <a:p>
            <a:pPr marL="107950" algn="ctr">
              <a:lnSpc>
                <a:spcPct val="100000"/>
              </a:lnSpc>
              <a:spcBef>
                <a:spcPts val="710"/>
              </a:spcBef>
            </a:pPr>
            <a:r>
              <a:rPr lang="ru-RU" sz="4400" b="1" dirty="0" smtClean="0">
                <a:solidFill>
                  <a:srgbClr val="8DC6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object 5">
            <a:extLst>
              <a:ext uri="{FF2B5EF4-FFF2-40B4-BE49-F238E27FC236}">
                <a16:creationId xmlns:a16="http://schemas.microsoft.com/office/drawing/2014/main" id="{C4EB4134-FA49-4373-8B66-A756D9B3954A}"/>
              </a:ext>
            </a:extLst>
          </p:cNvPr>
          <p:cNvSpPr txBox="1"/>
          <p:nvPr/>
        </p:nvSpPr>
        <p:spPr>
          <a:xfrm>
            <a:off x="953569" y="5406832"/>
            <a:ext cx="521468" cy="8408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90170" rIns="0" bIns="72000" rtlCol="0" anchor="ctr" anchorCtr="1">
            <a:spAutoFit/>
          </a:bodyPr>
          <a:lstStyle/>
          <a:p>
            <a:pPr marL="107950" algn="ctr">
              <a:lnSpc>
                <a:spcPct val="100000"/>
              </a:lnSpc>
              <a:spcBef>
                <a:spcPts val="710"/>
              </a:spcBef>
            </a:pPr>
            <a:r>
              <a:rPr lang="ru-RU" sz="4400" b="1" dirty="0" smtClean="0">
                <a:solidFill>
                  <a:srgbClr val="8DC6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object 5">
            <a:extLst>
              <a:ext uri="{FF2B5EF4-FFF2-40B4-BE49-F238E27FC236}">
                <a16:creationId xmlns:a16="http://schemas.microsoft.com/office/drawing/2014/main" id="{C4EB4134-FA49-4373-8B66-A756D9B3954A}"/>
              </a:ext>
            </a:extLst>
          </p:cNvPr>
          <p:cNvSpPr txBox="1"/>
          <p:nvPr/>
        </p:nvSpPr>
        <p:spPr>
          <a:xfrm>
            <a:off x="993564" y="6778432"/>
            <a:ext cx="441477" cy="8408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90170" rIns="0" bIns="72000" rtlCol="0" anchor="ctr" anchorCtr="1">
            <a:spAutoFit/>
          </a:bodyPr>
          <a:lstStyle/>
          <a:p>
            <a:pPr marL="107950" algn="ctr">
              <a:lnSpc>
                <a:spcPct val="100000"/>
              </a:lnSpc>
              <a:spcBef>
                <a:spcPts val="710"/>
              </a:spcBef>
            </a:pPr>
            <a:r>
              <a:rPr lang="ru-RU" sz="4400" b="1" dirty="0" smtClean="0">
                <a:solidFill>
                  <a:srgbClr val="8DC6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736" y="1917786"/>
            <a:ext cx="10567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Стандарт комплексного развития территорий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» разработан 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на основании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поручения Правительства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 РФ 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от 19.09.2016 № 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ДМ-П16-5574, </a:t>
            </a:r>
            <a:r>
              <a:rPr lang="ru-RU" b="1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одобрен протоколом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 заседания проектного </a:t>
            </a:r>
            <a:r>
              <a:rPr lang="ru-RU" b="1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комитета по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нацпроекту </a:t>
            </a:r>
            <a:r>
              <a:rPr lang="ru-RU" b="1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«Жилье и городская среда» 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(от 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04.04.2019 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№2)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C4EB4134-FA49-4373-8B66-A756D9B3954A}"/>
              </a:ext>
            </a:extLst>
          </p:cNvPr>
          <p:cNvSpPr txBox="1"/>
          <p:nvPr/>
        </p:nvSpPr>
        <p:spPr>
          <a:xfrm>
            <a:off x="993564" y="8683432"/>
            <a:ext cx="441477" cy="8408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90170" rIns="0" bIns="72000" rtlCol="0" anchor="ctr" anchorCtr="1">
            <a:spAutoFit/>
          </a:bodyPr>
          <a:lstStyle/>
          <a:p>
            <a:pPr marL="107950" algn="ctr">
              <a:lnSpc>
                <a:spcPct val="100000"/>
              </a:lnSpc>
              <a:spcBef>
                <a:spcPts val="710"/>
              </a:spcBef>
            </a:pPr>
            <a:r>
              <a:rPr lang="ru-RU" sz="4400" b="1" dirty="0" smtClean="0">
                <a:solidFill>
                  <a:srgbClr val="8DC6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5736" y="3087262"/>
            <a:ext cx="10564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Перечень </a:t>
            </a:r>
            <a:r>
              <a:rPr lang="ru-RU" b="1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поручений Президента 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РФ 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от 30.04.2019 № 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Пр-754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lang="ru-RU" b="1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обеспечить подготовку и утверждение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Стандарта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а также 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учет 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при актуализации 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НПА и 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при 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разработке градостроительных документов (подпункт 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«з» пункта 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2)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7910" y="4209494"/>
            <a:ext cx="10605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Протокол заседания РГ Правительственной </a:t>
            </a:r>
            <a:r>
              <a:rPr lang="ru-RU" b="1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комиссии 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по региональному развитию по вопросам тех. регулирования в строительстве под председательством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И.Э. </a:t>
            </a:r>
            <a:r>
              <a:rPr lang="ru-RU" b="1" dirty="0" err="1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Файзуллина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: Минстрою России, ФАУ «ФЦС» и ДОМ.РФ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проработать совместно приказ о вводе Стандарта 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(п. 4.2. протокола № 103-ПРМ-ИФ от 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28.01.2021)</a:t>
            </a:r>
            <a:endParaRPr lang="ru-RU" dirty="0">
              <a:latin typeface="Tahoma" panose="020B060403050404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24" name="object 189">
            <a:extLst>
              <a:ext uri="{FF2B5EF4-FFF2-40B4-BE49-F238E27FC236}">
                <a16:creationId xmlns:a16="http://schemas.microsoft.com/office/drawing/2014/main" id="{94259B05-3B81-631E-A457-3FBF62CBDADA}"/>
              </a:ext>
            </a:extLst>
          </p:cNvPr>
          <p:cNvSpPr txBox="1"/>
          <p:nvPr/>
        </p:nvSpPr>
        <p:spPr>
          <a:xfrm>
            <a:off x="11985149" y="1524054"/>
            <a:ext cx="2359501" cy="448253"/>
          </a:xfrm>
          <a:prstGeom prst="rect">
            <a:avLst/>
          </a:prstGeom>
        </p:spPr>
        <p:txBody>
          <a:bodyPr vert="horz" wrap="square" lIns="0" tIns="17198" rIns="0" bIns="0" rtlCol="0">
            <a:spAutoFit/>
          </a:bodyPr>
          <a:lstStyle/>
          <a:p>
            <a:pPr marR="4299" algn="ctr" defTabSz="773857">
              <a:spcBef>
                <a:spcPts val="136"/>
              </a:spcBef>
              <a:defRPr/>
            </a:pPr>
            <a:r>
              <a:rPr lang="ru-RU" sz="2800" b="1" kern="1400" dirty="0" smtClean="0">
                <a:solidFill>
                  <a:srgbClr val="8DC63F"/>
                </a:solidFill>
                <a:latin typeface="DIN Pro Bold" panose="020B0804020101020102" pitchFamily="34" charset="0"/>
                <a:ea typeface="Tahoma" panose="020B0604030504040204" pitchFamily="34" charset="0"/>
                <a:cs typeface="DIN Pro Bold" panose="020B0804020101020102" pitchFamily="34" charset="0"/>
              </a:rPr>
              <a:t>2016</a:t>
            </a:r>
            <a:endParaRPr lang="ru-RU" sz="1050" kern="1400" dirty="0">
              <a:solidFill>
                <a:srgbClr val="30454F"/>
              </a:solidFill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3088699" y="1993900"/>
            <a:ext cx="152400" cy="152400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>
            <a:stCxn id="9" idx="4"/>
          </p:cNvCxnSpPr>
          <p:nvPr/>
        </p:nvCxnSpPr>
        <p:spPr>
          <a:xfrm>
            <a:off x="13164899" y="2146300"/>
            <a:ext cx="0" cy="1289351"/>
          </a:xfrm>
          <a:prstGeom prst="line">
            <a:avLst/>
          </a:prstGeom>
          <a:ln w="19050" cmpd="sng">
            <a:solidFill>
              <a:srgbClr val="8DC63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ject 189">
            <a:extLst>
              <a:ext uri="{FF2B5EF4-FFF2-40B4-BE49-F238E27FC236}">
                <a16:creationId xmlns:a16="http://schemas.microsoft.com/office/drawing/2014/main" id="{94259B05-3B81-631E-A457-3FBF62CBDADA}"/>
              </a:ext>
            </a:extLst>
          </p:cNvPr>
          <p:cNvSpPr txBox="1"/>
          <p:nvPr/>
        </p:nvSpPr>
        <p:spPr>
          <a:xfrm>
            <a:off x="11985148" y="3190566"/>
            <a:ext cx="2359501" cy="44825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7198" rIns="0" bIns="0" rtlCol="0">
            <a:spAutoFit/>
          </a:bodyPr>
          <a:lstStyle/>
          <a:p>
            <a:pPr marR="4299" algn="ctr" defTabSz="773857">
              <a:spcBef>
                <a:spcPts val="136"/>
              </a:spcBef>
              <a:defRPr/>
            </a:pPr>
            <a:r>
              <a:rPr lang="ru-RU" sz="2800" b="1" kern="1400" dirty="0" smtClean="0">
                <a:solidFill>
                  <a:srgbClr val="8DC63F"/>
                </a:solidFill>
                <a:latin typeface="DIN Pro Bold" panose="020B0804020101020102" pitchFamily="34" charset="0"/>
                <a:ea typeface="Tahoma" panose="020B0604030504040204" pitchFamily="34" charset="0"/>
                <a:cs typeface="DIN Pro Bold" panose="020B0804020101020102" pitchFamily="34" charset="0"/>
              </a:rPr>
              <a:t>2019</a:t>
            </a:r>
            <a:endParaRPr lang="ru-RU" sz="1050" kern="1400" dirty="0">
              <a:solidFill>
                <a:srgbClr val="30454F"/>
              </a:solidFill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3088698" y="3670300"/>
            <a:ext cx="152400" cy="152400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3164898" y="3803317"/>
            <a:ext cx="0" cy="902302"/>
          </a:xfrm>
          <a:prstGeom prst="line">
            <a:avLst/>
          </a:prstGeom>
          <a:ln w="19050" cmpd="sng">
            <a:solidFill>
              <a:srgbClr val="8DC63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bject 189">
            <a:extLst>
              <a:ext uri="{FF2B5EF4-FFF2-40B4-BE49-F238E27FC236}">
                <a16:creationId xmlns:a16="http://schemas.microsoft.com/office/drawing/2014/main" id="{94259B05-3B81-631E-A457-3FBF62CBDADA}"/>
              </a:ext>
            </a:extLst>
          </p:cNvPr>
          <p:cNvSpPr txBox="1"/>
          <p:nvPr/>
        </p:nvSpPr>
        <p:spPr>
          <a:xfrm>
            <a:off x="11985147" y="4257366"/>
            <a:ext cx="2359501" cy="44825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7198" rIns="0" bIns="0" rtlCol="0">
            <a:spAutoFit/>
          </a:bodyPr>
          <a:lstStyle/>
          <a:p>
            <a:pPr marR="4299" algn="ctr" defTabSz="773857">
              <a:spcBef>
                <a:spcPts val="136"/>
              </a:spcBef>
              <a:defRPr/>
            </a:pPr>
            <a:r>
              <a:rPr lang="ru-RU" sz="2800" b="1" kern="1400" dirty="0" smtClean="0">
                <a:solidFill>
                  <a:srgbClr val="8DC63F"/>
                </a:solidFill>
                <a:latin typeface="DIN Pro Bold" panose="020B0804020101020102" pitchFamily="34" charset="0"/>
                <a:ea typeface="Tahoma" panose="020B0604030504040204" pitchFamily="34" charset="0"/>
                <a:cs typeface="DIN Pro Bold" panose="020B0804020101020102" pitchFamily="34" charset="0"/>
              </a:rPr>
              <a:t>2021</a:t>
            </a:r>
            <a:endParaRPr lang="ru-RU" sz="1050" kern="1400" dirty="0">
              <a:solidFill>
                <a:srgbClr val="30454F"/>
              </a:solidFill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13088697" y="4737100"/>
            <a:ext cx="152400" cy="152400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>
            <a:endCxn id="38" idx="0"/>
          </p:cNvCxnSpPr>
          <p:nvPr/>
        </p:nvCxnSpPr>
        <p:spPr>
          <a:xfrm>
            <a:off x="13164897" y="4664051"/>
            <a:ext cx="0" cy="4698715"/>
          </a:xfrm>
          <a:prstGeom prst="line">
            <a:avLst/>
          </a:prstGeom>
          <a:ln w="19050" cmpd="sng">
            <a:solidFill>
              <a:srgbClr val="8DC63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751559" y="5571571"/>
            <a:ext cx="10612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Протокол совещания 02.03.2021 ТК 465 «Строительство» 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о 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внедрении Стандарта с 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участием представителей 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ФАУ «ФЦС», Фонда ДОМ.РФ и Подкомитета 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9 «Градостроительство»: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одобрено предложение разработать </a:t>
            </a:r>
            <a:r>
              <a:rPr lang="ru-RU" b="1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серию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СП в </a:t>
            </a:r>
            <a:r>
              <a:rPr lang="ru-RU" b="1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развитие СП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42 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«Градостроительство»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основе моделей городской среды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Стандарта</a:t>
            </a:r>
            <a:endParaRPr lang="ru-RU" b="1" dirty="0">
              <a:latin typeface="Tahoma" panose="020B060403050404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95736" y="6933494"/>
            <a:ext cx="10189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Протокол заседания РГ Правительственной </a:t>
            </a:r>
            <a:r>
              <a:rPr lang="ru-RU" b="1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комиссии 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по</a:t>
            </a:r>
          </a:p>
          <a:p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региональному развитию по вопросам тех. регулирования в строительстве под председательством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И.Э. </a:t>
            </a:r>
            <a:r>
              <a:rPr lang="ru-RU" b="1" dirty="0" err="1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Файзуллина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: одобрено внесение изменений в План разработки и утверждения СП 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(п. 1 протокола № 318-ПРМ-ИФ от 18.03.2021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), </a:t>
            </a:r>
            <a:r>
              <a:rPr lang="ru-RU" b="1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подписан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приказ Минстроя России о </a:t>
            </a:r>
            <a:r>
              <a:rPr lang="ru-RU" b="1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внесении изменений в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План для </a:t>
            </a:r>
            <a:r>
              <a:rPr lang="ru-RU" b="1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разработки серии новых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СП на </a:t>
            </a:r>
            <a:r>
              <a:rPr lang="ru-RU" b="1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основе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Стандарта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(№ 236/</a:t>
            </a:r>
            <a:r>
              <a:rPr lang="ru-RU" dirty="0" err="1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пр</a:t>
            </a:r>
            <a:r>
              <a:rPr lang="ru-RU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 от 19.04.2021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)</a:t>
            </a:r>
            <a:endParaRPr lang="ru-RU" b="1" dirty="0">
              <a:latin typeface="Tahoma" panose="020B060403050404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51559" y="8891369"/>
            <a:ext cx="10612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Заключено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 14.09.202</a:t>
            </a:r>
            <a:r>
              <a:rPr lang="en-US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допсоглашение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к договору №Ф-02/38-18 от 10.04.2018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с ФАУ «ФЦС» на разработку СП </a:t>
            </a:r>
            <a:r>
              <a:rPr lang="ru-RU" b="1" dirty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на основе </a:t>
            </a:r>
            <a:r>
              <a:rPr lang="ru-RU" b="1" dirty="0" smtClean="0">
                <a:latin typeface="Tahoma" panose="020B0604030504040204" pitchFamily="34" charset="0"/>
                <a:ea typeface="MS Mincho"/>
                <a:cs typeface="Times New Roman" panose="02020603050405020304" pitchFamily="18" charset="0"/>
              </a:rPr>
              <a:t>Стандарта</a:t>
            </a:r>
          </a:p>
        </p:txBody>
      </p:sp>
      <p:sp>
        <p:nvSpPr>
          <p:cNvPr id="38" name="object 189">
            <a:extLst>
              <a:ext uri="{FF2B5EF4-FFF2-40B4-BE49-F238E27FC236}">
                <a16:creationId xmlns:a16="http://schemas.microsoft.com/office/drawing/2014/main" id="{94259B05-3B81-631E-A457-3FBF62CBDADA}"/>
              </a:ext>
            </a:extLst>
          </p:cNvPr>
          <p:cNvSpPr txBox="1"/>
          <p:nvPr/>
        </p:nvSpPr>
        <p:spPr>
          <a:xfrm>
            <a:off x="11985146" y="9362766"/>
            <a:ext cx="2359501" cy="44825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7198" rIns="0" bIns="0" rtlCol="0">
            <a:spAutoFit/>
          </a:bodyPr>
          <a:lstStyle/>
          <a:p>
            <a:pPr marR="4299" algn="ctr" defTabSz="773857">
              <a:spcBef>
                <a:spcPts val="136"/>
              </a:spcBef>
              <a:defRPr/>
            </a:pPr>
            <a:r>
              <a:rPr lang="ru-RU" sz="2800" b="1" kern="1400" dirty="0" smtClean="0">
                <a:solidFill>
                  <a:srgbClr val="8DC63F"/>
                </a:solidFill>
                <a:latin typeface="DIN Pro Bold" panose="020B0804020101020102" pitchFamily="34" charset="0"/>
                <a:ea typeface="Tahoma" panose="020B0604030504040204" pitchFamily="34" charset="0"/>
                <a:cs typeface="DIN Pro Bold" panose="020B0804020101020102" pitchFamily="34" charset="0"/>
              </a:rPr>
              <a:t>2022</a:t>
            </a:r>
            <a:endParaRPr lang="ru-RU" sz="1050" kern="1400" dirty="0">
              <a:solidFill>
                <a:srgbClr val="30454F"/>
              </a:solidFill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13088696" y="9842500"/>
            <a:ext cx="152400" cy="152400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63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605394"/>
            <a:ext cx="124943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u-RU" sz="2800" kern="12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АКТУАЛЬНОСТЬ РАЗРАБОТКИ СЕРИИ СП «ГРАДОСТРОИТЕЛЬСТВО. КОМПЛЕКСНОЕ РАЗВИТИЕ ТЕРРИТОРИЙ»</a:t>
            </a:r>
            <a:endParaRPr lang="ru-RU" sz="2800" kern="12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15201" y="10080002"/>
            <a:ext cx="14897100" cy="504190"/>
          </a:xfrm>
          <a:custGeom>
            <a:avLst/>
            <a:gdLst/>
            <a:ahLst/>
            <a:cxnLst/>
            <a:rect l="l" t="t" r="r" b="b"/>
            <a:pathLst>
              <a:path w="14897100" h="504190">
                <a:moveTo>
                  <a:pt x="0" y="503999"/>
                </a:moveTo>
                <a:lnTo>
                  <a:pt x="14896795" y="503999"/>
                </a:lnTo>
                <a:lnTo>
                  <a:pt x="14896795" y="0"/>
                </a:lnTo>
                <a:lnTo>
                  <a:pt x="0" y="0"/>
                </a:lnTo>
                <a:lnTo>
                  <a:pt x="0" y="503999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23850" y="10214483"/>
            <a:ext cx="233692" cy="234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40541" y="10215002"/>
            <a:ext cx="0" cy="234315"/>
          </a:xfrm>
          <a:custGeom>
            <a:avLst/>
            <a:gdLst/>
            <a:ahLst/>
            <a:cxnLst/>
            <a:rect l="l" t="t" r="r" b="b"/>
            <a:pathLst>
              <a:path h="234315">
                <a:moveTo>
                  <a:pt x="0" y="0"/>
                </a:moveTo>
                <a:lnTo>
                  <a:pt x="0" y="23399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bject 201"/>
          <p:cNvSpPr txBox="1">
            <a:spLocks noGrp="1"/>
          </p:cNvSpPr>
          <p:nvPr>
            <p:ph type="sldNum" sz="quarter" idx="7"/>
          </p:nvPr>
        </p:nvSpPr>
        <p:spPr>
          <a:xfrm>
            <a:off x="14398094" y="10202208"/>
            <a:ext cx="216534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fld>
            <a:endParaRPr spc="-204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bject 3"/>
          <p:cNvSpPr/>
          <p:nvPr/>
        </p:nvSpPr>
        <p:spPr>
          <a:xfrm>
            <a:off x="828974" y="1765300"/>
            <a:ext cx="61082" cy="1206816"/>
          </a:xfrm>
          <a:custGeom>
            <a:avLst/>
            <a:gdLst/>
            <a:ahLst/>
            <a:cxnLst/>
            <a:rect l="l" t="t" r="r" b="b"/>
            <a:pathLst>
              <a:path h="908050">
                <a:moveTo>
                  <a:pt x="0" y="0"/>
                </a:moveTo>
                <a:lnTo>
                  <a:pt x="0" y="908024"/>
                </a:lnTo>
              </a:path>
            </a:pathLst>
          </a:custGeom>
          <a:ln w="77622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object 10"/>
          <p:cNvSpPr txBox="1"/>
          <p:nvPr/>
        </p:nvSpPr>
        <p:spPr>
          <a:xfrm>
            <a:off x="983756" y="1765300"/>
            <a:ext cx="8028446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Серия СП регламентирует </a:t>
            </a:r>
            <a:r>
              <a:rPr lang="ru-RU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 к формированию комфортной, безопасной и визуально привлекательной жилой и многофункциональной </a:t>
            </a:r>
            <a:r>
              <a:rPr lang="ru-RU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застройки через принципы построения </a:t>
            </a:r>
            <a:r>
              <a:rPr lang="ru-RU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моделей городской </a:t>
            </a:r>
            <a:r>
              <a:rPr lang="ru-RU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среды Стандарта </a:t>
            </a:r>
            <a:r>
              <a:rPr lang="ru-RU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комплексного развития </a:t>
            </a:r>
            <a:r>
              <a:rPr lang="ru-RU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территории ДОМ.РФ</a:t>
            </a:r>
            <a:endParaRPr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F65659-2977-874E-3E27-BDC61BF5C42F}"/>
              </a:ext>
            </a:extLst>
          </p:cNvPr>
          <p:cNvSpPr txBox="1"/>
          <p:nvPr/>
        </p:nvSpPr>
        <p:spPr>
          <a:xfrm>
            <a:off x="852158" y="3289300"/>
            <a:ext cx="82791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DC63F"/>
              </a:buClr>
              <a:buFont typeface="Wingdings" panose="05000000000000000000" pitchFamily="2" charset="2"/>
              <a:buChar char="§"/>
            </a:pPr>
            <a:r>
              <a:rPr lang="ru-RU" sz="16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Недостаточность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регламентирующих критерии качества городской среды требований </a:t>
            </a:r>
            <a:r>
              <a:rPr lang="ru-RU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нормативно-технических документах</a:t>
            </a:r>
            <a:r>
              <a:rPr lang="ru-RU" sz="16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т. ч. жилой и многофункциональной </a:t>
            </a:r>
            <a:r>
              <a:rPr lang="ru-RU" sz="16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застройки, </a:t>
            </a:r>
            <a:r>
              <a:rPr lang="ru-RU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комплексном развитии </a:t>
            </a:r>
            <a:r>
              <a:rPr lang="ru-RU" sz="16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территорий</a:t>
            </a:r>
          </a:p>
          <a:p>
            <a:pPr marL="285750" indent="-285750">
              <a:spcAft>
                <a:spcPts val="600"/>
              </a:spcAft>
              <a:buClr>
                <a:srgbClr val="8DC63F"/>
              </a:buClr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Вариативность развития территорий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сохранении качества среды через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использование моделей городской среды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(малоэтажная, </a:t>
            </a: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среднеэтажная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центральная)</a:t>
            </a:r>
          </a:p>
          <a:p>
            <a:pPr marL="285750" indent="-285750">
              <a:spcAft>
                <a:spcPts val="600"/>
              </a:spcAft>
              <a:buClr>
                <a:srgbClr val="8DC63F"/>
              </a:buClr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Необходимость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усовершенствования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развития регулирования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через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установление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основополагающих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параметров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обеспечивающих качество городской среды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включая: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bject 9"/>
          <p:cNvSpPr/>
          <p:nvPr/>
        </p:nvSpPr>
        <p:spPr>
          <a:xfrm>
            <a:off x="9426472" y="2984500"/>
            <a:ext cx="5158844" cy="6909776"/>
          </a:xfrm>
          <a:custGeom>
            <a:avLst/>
            <a:gdLst/>
            <a:ahLst/>
            <a:cxnLst/>
            <a:rect l="l" t="t" r="r" b="b"/>
            <a:pathLst>
              <a:path w="2339975" h="2270759">
                <a:moveTo>
                  <a:pt x="0" y="2270569"/>
                </a:moveTo>
                <a:lnTo>
                  <a:pt x="2339479" y="2270569"/>
                </a:lnTo>
                <a:lnTo>
                  <a:pt x="2339479" y="0"/>
                </a:lnTo>
                <a:lnTo>
                  <a:pt x="0" y="0"/>
                </a:lnTo>
                <a:lnTo>
                  <a:pt x="0" y="22705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2225">
            <a:noFill/>
          </a:ln>
        </p:spPr>
        <p:txBody>
          <a:bodyPr wrap="square" lIns="72000" tIns="72000" rIns="72000" bIns="72000" rtlCol="0" anchor="ctr" anchorCtr="0"/>
          <a:lstStyle/>
          <a:p>
            <a:pPr algn="ctr"/>
            <a:endParaRPr lang="ru-RU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74073" y="2415857"/>
            <a:ext cx="55277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КАЧЕСТВО ГОРОДСКОЙ СРЕДЫ ЖИЛЫХ КВАРТАЛОВ </a:t>
            </a:r>
          </a:p>
          <a:p>
            <a:pPr algn="ctr"/>
            <a:r>
              <a:rPr lang="ru-RU" sz="12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(В ЗОНЕ ПЕШЕХОДНОЙ ДОСТУПНОСТИ)</a:t>
            </a:r>
            <a:endParaRPr lang="ru-RU" sz="12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90266" y="3307488"/>
            <a:ext cx="3889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Функциональное использование территории</a:t>
            </a:r>
            <a:endParaRPr lang="ru-RU" sz="14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90266" y="4175723"/>
            <a:ext cx="1943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Типология застройки</a:t>
            </a:r>
            <a:endParaRPr lang="ru-RU" sz="14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65341" y="4952566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Пешеходная инфраструктура, СИМ</a:t>
            </a:r>
            <a:endParaRPr lang="ru-RU" sz="14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65341" y="5862519"/>
            <a:ext cx="2585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Транспортное обслуживание</a:t>
            </a:r>
            <a:endParaRPr lang="ru-RU" sz="14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65341" y="6667589"/>
            <a:ext cx="1588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Фронт застройки</a:t>
            </a:r>
            <a:endParaRPr lang="ru-RU" sz="14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65341" y="7518856"/>
            <a:ext cx="286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гаражей и стоянок</a:t>
            </a:r>
            <a:endParaRPr lang="ru-RU" sz="14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565341" y="8271678"/>
            <a:ext cx="3333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Открытые пространства (площади и озелененные территории)</a:t>
            </a:r>
            <a:endParaRPr lang="ru-RU" sz="14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563303" y="9120043"/>
            <a:ext cx="3337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Объекты социальной и общественно-деловой инфраструктуры</a:t>
            </a:r>
            <a:endParaRPr lang="ru-RU" sz="14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9671180" y="3149782"/>
            <a:ext cx="632472" cy="632472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9671180" y="4011999"/>
            <a:ext cx="632472" cy="632472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9671180" y="4857659"/>
            <a:ext cx="632472" cy="632472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9671180" y="5688629"/>
            <a:ext cx="632472" cy="632472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9671180" y="6529335"/>
            <a:ext cx="632472" cy="632472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9671180" y="7370041"/>
            <a:ext cx="632472" cy="632472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9671180" y="8210747"/>
            <a:ext cx="632472" cy="632472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5"/>
          <a:stretch/>
        </p:blipFill>
        <p:spPr>
          <a:xfrm>
            <a:off x="9671180" y="8287516"/>
            <a:ext cx="612781" cy="515625"/>
          </a:xfrm>
          <a:prstGeom prst="rect">
            <a:avLst/>
          </a:prstGeom>
        </p:spPr>
      </p:pic>
      <p:sp>
        <p:nvSpPr>
          <p:cNvPr id="46" name="Овал 45"/>
          <p:cNvSpPr/>
          <p:nvPr/>
        </p:nvSpPr>
        <p:spPr>
          <a:xfrm>
            <a:off x="9665676" y="9032428"/>
            <a:ext cx="632472" cy="632472"/>
          </a:xfrm>
          <a:prstGeom prst="ellips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8"/>
          <a:stretch/>
        </p:blipFill>
        <p:spPr>
          <a:xfrm>
            <a:off x="9731272" y="4971441"/>
            <a:ext cx="498968" cy="4504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2"/>
          <a:stretch/>
        </p:blipFill>
        <p:spPr>
          <a:xfrm>
            <a:off x="9764727" y="4133167"/>
            <a:ext cx="465513" cy="390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34"/>
          <a:stretch/>
        </p:blipFill>
        <p:spPr>
          <a:xfrm>
            <a:off x="9696957" y="6631966"/>
            <a:ext cx="567715" cy="4579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9"/>
          <a:stretch/>
        </p:blipFill>
        <p:spPr>
          <a:xfrm>
            <a:off x="9753787" y="5824258"/>
            <a:ext cx="475218" cy="412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9"/>
          <a:stretch/>
        </p:blipFill>
        <p:spPr>
          <a:xfrm>
            <a:off x="9706906" y="7450242"/>
            <a:ext cx="561019" cy="4685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1" t="11151" r="19724" b="31706"/>
          <a:stretch/>
        </p:blipFill>
        <p:spPr>
          <a:xfrm>
            <a:off x="9786850" y="3219914"/>
            <a:ext cx="442155" cy="50244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1"/>
          <a:stretch/>
        </p:blipFill>
        <p:spPr>
          <a:xfrm>
            <a:off x="9708885" y="9118455"/>
            <a:ext cx="557060" cy="475888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6215216" y="6964289"/>
            <a:ext cx="2789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помещений, приспособленных для размещения объектов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общественно-деловой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инфраструктуры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165935" y="6921837"/>
            <a:ext cx="2444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Площадь и плотность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застройки квартала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жилой и многофункциональной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застройки (мин./макс.)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165934" y="9102658"/>
            <a:ext cx="24446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Отступ застройки от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красных линий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(макс.)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740792" y="9102658"/>
            <a:ext cx="25019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внутриквартальных территорий для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размещения наземных автостоянок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(макс.)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552867" y="9102658"/>
            <a:ext cx="2294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площади застройки для размещения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зданий-акцентов (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макс.)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4009960" y="6922658"/>
            <a:ext cx="1963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Плотность улично-дорожной сети (мин./макс)</a:t>
            </a:r>
          </a:p>
        </p:txBody>
      </p:sp>
      <p:grpSp>
        <p:nvGrpSpPr>
          <p:cNvPr id="53" name="Группа 52"/>
          <p:cNvGrpSpPr/>
          <p:nvPr/>
        </p:nvGrpSpPr>
        <p:grpSpPr>
          <a:xfrm>
            <a:off x="1695450" y="5960321"/>
            <a:ext cx="1322127" cy="811943"/>
            <a:chOff x="3880734" y="2648232"/>
            <a:chExt cx="1868180" cy="1147284"/>
          </a:xfrm>
        </p:grpSpPr>
        <p:sp>
          <p:nvSpPr>
            <p:cNvPr id="91" name="object 55"/>
            <p:cNvSpPr/>
            <p:nvPr/>
          </p:nvSpPr>
          <p:spPr>
            <a:xfrm>
              <a:off x="3880744" y="2717246"/>
              <a:ext cx="1868170" cy="1078230"/>
            </a:xfrm>
            <a:custGeom>
              <a:avLst/>
              <a:gdLst/>
              <a:ahLst/>
              <a:cxnLst/>
              <a:rect l="l" t="t" r="r" b="b"/>
              <a:pathLst>
                <a:path w="1868170" h="1078229">
                  <a:moveTo>
                    <a:pt x="933640" y="0"/>
                  </a:moveTo>
                  <a:lnTo>
                    <a:pt x="0" y="539153"/>
                  </a:lnTo>
                  <a:lnTo>
                    <a:pt x="933640" y="1078039"/>
                  </a:lnTo>
                  <a:lnTo>
                    <a:pt x="1867560" y="539153"/>
                  </a:lnTo>
                  <a:lnTo>
                    <a:pt x="933640" y="0"/>
                  </a:lnTo>
                  <a:close/>
                </a:path>
              </a:pathLst>
            </a:custGeom>
            <a:solidFill>
              <a:srgbClr val="A1D3D6"/>
            </a:solidFill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object 56"/>
            <p:cNvSpPr/>
            <p:nvPr/>
          </p:nvSpPr>
          <p:spPr>
            <a:xfrm>
              <a:off x="4814387" y="2717251"/>
              <a:ext cx="934085" cy="539750"/>
            </a:xfrm>
            <a:custGeom>
              <a:avLst/>
              <a:gdLst/>
              <a:ahLst/>
              <a:cxnLst/>
              <a:rect l="l" t="t" r="r" b="b"/>
              <a:pathLst>
                <a:path w="934085" h="539750">
                  <a:moveTo>
                    <a:pt x="0" y="0"/>
                  </a:moveTo>
                  <a:lnTo>
                    <a:pt x="933932" y="539153"/>
                  </a:lnTo>
                </a:path>
              </a:pathLst>
            </a:custGeom>
            <a:ln w="384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object 57"/>
            <p:cNvSpPr/>
            <p:nvPr/>
          </p:nvSpPr>
          <p:spPr>
            <a:xfrm>
              <a:off x="3880734" y="3256401"/>
              <a:ext cx="934085" cy="539115"/>
            </a:xfrm>
            <a:custGeom>
              <a:avLst/>
              <a:gdLst/>
              <a:ahLst/>
              <a:cxnLst/>
              <a:rect l="l" t="t" r="r" b="b"/>
              <a:pathLst>
                <a:path w="934085" h="539114">
                  <a:moveTo>
                    <a:pt x="933653" y="538899"/>
                  </a:moveTo>
                  <a:lnTo>
                    <a:pt x="0" y="0"/>
                  </a:lnTo>
                </a:path>
              </a:pathLst>
            </a:custGeom>
            <a:ln w="384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object 58"/>
            <p:cNvSpPr/>
            <p:nvPr/>
          </p:nvSpPr>
          <p:spPr>
            <a:xfrm>
              <a:off x="3880736" y="2717246"/>
              <a:ext cx="934085" cy="539750"/>
            </a:xfrm>
            <a:custGeom>
              <a:avLst/>
              <a:gdLst/>
              <a:ahLst/>
              <a:cxnLst/>
              <a:rect l="l" t="t" r="r" b="b"/>
              <a:pathLst>
                <a:path w="934085" h="539750">
                  <a:moveTo>
                    <a:pt x="0" y="539153"/>
                  </a:moveTo>
                  <a:lnTo>
                    <a:pt x="933653" y="0"/>
                  </a:lnTo>
                </a:path>
              </a:pathLst>
            </a:custGeom>
            <a:ln w="384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" name="object 59"/>
            <p:cNvSpPr/>
            <p:nvPr/>
          </p:nvSpPr>
          <p:spPr>
            <a:xfrm>
              <a:off x="4814383" y="3256399"/>
              <a:ext cx="934085" cy="539115"/>
            </a:xfrm>
            <a:custGeom>
              <a:avLst/>
              <a:gdLst/>
              <a:ahLst/>
              <a:cxnLst/>
              <a:rect l="l" t="t" r="r" b="b"/>
              <a:pathLst>
                <a:path w="934085" h="539114">
                  <a:moveTo>
                    <a:pt x="933932" y="0"/>
                  </a:moveTo>
                  <a:lnTo>
                    <a:pt x="0" y="538899"/>
                  </a:lnTo>
                </a:path>
              </a:pathLst>
            </a:custGeom>
            <a:ln w="384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6" name="object 60"/>
            <p:cNvSpPr/>
            <p:nvPr/>
          </p:nvSpPr>
          <p:spPr>
            <a:xfrm>
              <a:off x="4814501" y="2717271"/>
              <a:ext cx="934085" cy="539115"/>
            </a:xfrm>
            <a:custGeom>
              <a:avLst/>
              <a:gdLst/>
              <a:ahLst/>
              <a:cxnLst/>
              <a:rect l="l" t="t" r="r" b="b"/>
              <a:pathLst>
                <a:path w="934085" h="539114">
                  <a:moveTo>
                    <a:pt x="0" y="0"/>
                  </a:moveTo>
                  <a:lnTo>
                    <a:pt x="933678" y="539076"/>
                  </a:lnTo>
                </a:path>
              </a:pathLst>
            </a:custGeom>
            <a:ln w="14770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object 61"/>
            <p:cNvSpPr/>
            <p:nvPr/>
          </p:nvSpPr>
          <p:spPr>
            <a:xfrm>
              <a:off x="3880810" y="3256345"/>
              <a:ext cx="934085" cy="539115"/>
            </a:xfrm>
            <a:custGeom>
              <a:avLst/>
              <a:gdLst/>
              <a:ahLst/>
              <a:cxnLst/>
              <a:rect l="l" t="t" r="r" b="b"/>
              <a:pathLst>
                <a:path w="934085" h="539114">
                  <a:moveTo>
                    <a:pt x="933691" y="539051"/>
                  </a:moveTo>
                  <a:lnTo>
                    <a:pt x="0" y="0"/>
                  </a:lnTo>
                </a:path>
              </a:pathLst>
            </a:custGeom>
            <a:ln w="14770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object 62"/>
            <p:cNvSpPr/>
            <p:nvPr/>
          </p:nvSpPr>
          <p:spPr>
            <a:xfrm>
              <a:off x="3880813" y="2717265"/>
              <a:ext cx="934085" cy="539115"/>
            </a:xfrm>
            <a:custGeom>
              <a:avLst/>
              <a:gdLst/>
              <a:ahLst/>
              <a:cxnLst/>
              <a:rect l="l" t="t" r="r" b="b"/>
              <a:pathLst>
                <a:path w="934085" h="539114">
                  <a:moveTo>
                    <a:pt x="0" y="539076"/>
                  </a:moveTo>
                  <a:lnTo>
                    <a:pt x="933691" y="0"/>
                  </a:lnTo>
                </a:path>
              </a:pathLst>
            </a:custGeom>
            <a:ln w="14770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object 63"/>
            <p:cNvSpPr/>
            <p:nvPr/>
          </p:nvSpPr>
          <p:spPr>
            <a:xfrm>
              <a:off x="4814501" y="3256342"/>
              <a:ext cx="934085" cy="539115"/>
            </a:xfrm>
            <a:custGeom>
              <a:avLst/>
              <a:gdLst/>
              <a:ahLst/>
              <a:cxnLst/>
              <a:rect l="l" t="t" r="r" b="b"/>
              <a:pathLst>
                <a:path w="934085" h="539114">
                  <a:moveTo>
                    <a:pt x="933678" y="0"/>
                  </a:moveTo>
                  <a:lnTo>
                    <a:pt x="0" y="539051"/>
                  </a:lnTo>
                </a:path>
              </a:pathLst>
            </a:custGeom>
            <a:ln w="14770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0" name="object 64"/>
            <p:cNvSpPr/>
            <p:nvPr/>
          </p:nvSpPr>
          <p:spPr>
            <a:xfrm>
              <a:off x="4811835" y="3101876"/>
              <a:ext cx="786130" cy="603250"/>
            </a:xfrm>
            <a:custGeom>
              <a:avLst/>
              <a:gdLst/>
              <a:ahLst/>
              <a:cxnLst/>
              <a:rect l="l" t="t" r="r" b="b"/>
              <a:pathLst>
                <a:path w="786129" h="603250">
                  <a:moveTo>
                    <a:pt x="785685" y="0"/>
                  </a:moveTo>
                  <a:lnTo>
                    <a:pt x="0" y="453898"/>
                  </a:lnTo>
                  <a:lnTo>
                    <a:pt x="266" y="599554"/>
                  </a:lnTo>
                  <a:lnTo>
                    <a:pt x="2311" y="602881"/>
                  </a:lnTo>
                  <a:lnTo>
                    <a:pt x="785685" y="147967"/>
                  </a:lnTo>
                  <a:lnTo>
                    <a:pt x="7856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1" name="object 65"/>
            <p:cNvSpPr/>
            <p:nvPr/>
          </p:nvSpPr>
          <p:spPr>
            <a:xfrm>
              <a:off x="4026151" y="2648232"/>
              <a:ext cx="1571625" cy="908050"/>
            </a:xfrm>
            <a:custGeom>
              <a:avLst/>
              <a:gdLst/>
              <a:ahLst/>
              <a:cxnLst/>
              <a:rect l="l" t="t" r="r" b="b"/>
              <a:pathLst>
                <a:path w="1571625" h="908050">
                  <a:moveTo>
                    <a:pt x="785672" y="0"/>
                  </a:moveTo>
                  <a:lnTo>
                    <a:pt x="0" y="453644"/>
                  </a:lnTo>
                  <a:lnTo>
                    <a:pt x="495" y="454164"/>
                  </a:lnTo>
                  <a:lnTo>
                    <a:pt x="785672" y="907541"/>
                  </a:lnTo>
                  <a:lnTo>
                    <a:pt x="1071060" y="742670"/>
                  </a:lnTo>
                  <a:lnTo>
                    <a:pt x="785952" y="742670"/>
                  </a:lnTo>
                  <a:lnTo>
                    <a:pt x="284924" y="453644"/>
                  </a:lnTo>
                  <a:lnTo>
                    <a:pt x="785672" y="164592"/>
                  </a:lnTo>
                  <a:lnTo>
                    <a:pt x="1070736" y="164592"/>
                  </a:lnTo>
                  <a:lnTo>
                    <a:pt x="785672" y="0"/>
                  </a:lnTo>
                  <a:close/>
                </a:path>
                <a:path w="1571625" h="908050">
                  <a:moveTo>
                    <a:pt x="1070736" y="164592"/>
                  </a:moveTo>
                  <a:lnTo>
                    <a:pt x="785672" y="164592"/>
                  </a:lnTo>
                  <a:lnTo>
                    <a:pt x="1286446" y="453644"/>
                  </a:lnTo>
                  <a:lnTo>
                    <a:pt x="785952" y="742670"/>
                  </a:lnTo>
                  <a:lnTo>
                    <a:pt x="1071060" y="742670"/>
                  </a:lnTo>
                  <a:lnTo>
                    <a:pt x="1571358" y="453644"/>
                  </a:lnTo>
                  <a:lnTo>
                    <a:pt x="1070736" y="164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2" name="object 66"/>
            <p:cNvSpPr/>
            <p:nvPr/>
          </p:nvSpPr>
          <p:spPr>
            <a:xfrm>
              <a:off x="4811817" y="2812825"/>
              <a:ext cx="501015" cy="363220"/>
            </a:xfrm>
            <a:custGeom>
              <a:avLst/>
              <a:gdLst/>
              <a:ahLst/>
              <a:cxnLst/>
              <a:rect l="l" t="t" r="r" b="b"/>
              <a:pathLst>
                <a:path w="501014" h="363219">
                  <a:moveTo>
                    <a:pt x="0" y="0"/>
                  </a:moveTo>
                  <a:lnTo>
                    <a:pt x="0" y="147993"/>
                  </a:lnTo>
                  <a:lnTo>
                    <a:pt x="372490" y="363042"/>
                  </a:lnTo>
                  <a:lnTo>
                    <a:pt x="500773" y="289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" name="object 67"/>
            <p:cNvSpPr/>
            <p:nvPr/>
          </p:nvSpPr>
          <p:spPr>
            <a:xfrm>
              <a:off x="4026148" y="3102380"/>
              <a:ext cx="788035" cy="603885"/>
            </a:xfrm>
            <a:custGeom>
              <a:avLst/>
              <a:gdLst/>
              <a:ahLst/>
              <a:cxnLst/>
              <a:rect l="l" t="t" r="r" b="b"/>
              <a:pathLst>
                <a:path w="788035" h="603885">
                  <a:moveTo>
                    <a:pt x="507" y="0"/>
                  </a:moveTo>
                  <a:lnTo>
                    <a:pt x="0" y="749"/>
                  </a:lnTo>
                  <a:lnTo>
                    <a:pt x="0" y="150025"/>
                  </a:lnTo>
                  <a:lnTo>
                    <a:pt x="785672" y="603669"/>
                  </a:lnTo>
                  <a:lnTo>
                    <a:pt x="787996" y="602386"/>
                  </a:lnTo>
                  <a:lnTo>
                    <a:pt x="785952" y="599046"/>
                  </a:lnTo>
                  <a:lnTo>
                    <a:pt x="785672" y="453402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object 68"/>
            <p:cNvSpPr/>
            <p:nvPr/>
          </p:nvSpPr>
          <p:spPr>
            <a:xfrm>
              <a:off x="4311081" y="2812830"/>
              <a:ext cx="501015" cy="363220"/>
            </a:xfrm>
            <a:custGeom>
              <a:avLst/>
              <a:gdLst/>
              <a:ahLst/>
              <a:cxnLst/>
              <a:rect l="l" t="t" r="r" b="b"/>
              <a:pathLst>
                <a:path w="501014" h="363219">
                  <a:moveTo>
                    <a:pt x="500748" y="0"/>
                  </a:moveTo>
                  <a:lnTo>
                    <a:pt x="0" y="289052"/>
                  </a:lnTo>
                  <a:lnTo>
                    <a:pt x="128257" y="363042"/>
                  </a:lnTo>
                  <a:lnTo>
                    <a:pt x="500748" y="147993"/>
                  </a:lnTo>
                  <a:lnTo>
                    <a:pt x="500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" name="object 69"/>
            <p:cNvSpPr/>
            <p:nvPr/>
          </p:nvSpPr>
          <p:spPr>
            <a:xfrm>
              <a:off x="4026142" y="3252313"/>
              <a:ext cx="786130" cy="454025"/>
            </a:xfrm>
            <a:custGeom>
              <a:avLst/>
              <a:gdLst/>
              <a:ahLst/>
              <a:cxnLst/>
              <a:rect l="l" t="t" r="r" b="b"/>
              <a:pathLst>
                <a:path w="786129" h="454025">
                  <a:moveTo>
                    <a:pt x="785723" y="453618"/>
                  </a:moveTo>
                  <a:lnTo>
                    <a:pt x="0" y="0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6" name="object 70"/>
            <p:cNvSpPr/>
            <p:nvPr/>
          </p:nvSpPr>
          <p:spPr>
            <a:xfrm>
              <a:off x="4811874" y="3249958"/>
              <a:ext cx="786130" cy="456565"/>
            </a:xfrm>
            <a:custGeom>
              <a:avLst/>
              <a:gdLst/>
              <a:ahLst/>
              <a:cxnLst/>
              <a:rect l="l" t="t" r="r" b="b"/>
              <a:pathLst>
                <a:path w="786129" h="456564">
                  <a:moveTo>
                    <a:pt x="785723" y="0"/>
                  </a:moveTo>
                  <a:lnTo>
                    <a:pt x="0" y="455968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object 71"/>
            <p:cNvSpPr/>
            <p:nvPr/>
          </p:nvSpPr>
          <p:spPr>
            <a:xfrm>
              <a:off x="5597598" y="3101895"/>
              <a:ext cx="0" cy="149860"/>
            </a:xfrm>
            <a:custGeom>
              <a:avLst/>
              <a:gdLst/>
              <a:ahLst/>
              <a:cxnLst/>
              <a:rect l="l" t="t" r="r" b="b"/>
              <a:pathLst>
                <a:path h="149860">
                  <a:moveTo>
                    <a:pt x="0" y="0"/>
                  </a:moveTo>
                  <a:lnTo>
                    <a:pt x="0" y="149288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8" name="object 72"/>
            <p:cNvSpPr/>
            <p:nvPr/>
          </p:nvSpPr>
          <p:spPr>
            <a:xfrm>
              <a:off x="4811865" y="2648250"/>
              <a:ext cx="786130" cy="454025"/>
            </a:xfrm>
            <a:custGeom>
              <a:avLst/>
              <a:gdLst/>
              <a:ahLst/>
              <a:cxnLst/>
              <a:rect l="l" t="t" r="r" b="b"/>
              <a:pathLst>
                <a:path w="786129" h="454025">
                  <a:moveTo>
                    <a:pt x="0" y="0"/>
                  </a:moveTo>
                  <a:lnTo>
                    <a:pt x="785723" y="453644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9" name="object 73"/>
            <p:cNvSpPr/>
            <p:nvPr/>
          </p:nvSpPr>
          <p:spPr>
            <a:xfrm>
              <a:off x="4026048" y="2648247"/>
              <a:ext cx="786130" cy="454025"/>
            </a:xfrm>
            <a:custGeom>
              <a:avLst/>
              <a:gdLst/>
              <a:ahLst/>
              <a:cxnLst/>
              <a:rect l="l" t="t" r="r" b="b"/>
              <a:pathLst>
                <a:path w="786129" h="454025">
                  <a:moveTo>
                    <a:pt x="0" y="453707"/>
                  </a:moveTo>
                  <a:lnTo>
                    <a:pt x="785825" y="0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" name="object 74"/>
            <p:cNvSpPr/>
            <p:nvPr/>
          </p:nvSpPr>
          <p:spPr>
            <a:xfrm>
              <a:off x="4026048" y="3103028"/>
              <a:ext cx="0" cy="148590"/>
            </a:xfrm>
            <a:custGeom>
              <a:avLst/>
              <a:gdLst/>
              <a:ahLst/>
              <a:cxnLst/>
              <a:rect l="l" t="t" r="r" b="b"/>
              <a:pathLst>
                <a:path h="148589">
                  <a:moveTo>
                    <a:pt x="0" y="148043"/>
                  </a:moveTo>
                  <a:lnTo>
                    <a:pt x="0" y="0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1" name="object 75"/>
            <p:cNvSpPr/>
            <p:nvPr/>
          </p:nvSpPr>
          <p:spPr>
            <a:xfrm>
              <a:off x="4811865" y="3555735"/>
              <a:ext cx="635" cy="146050"/>
            </a:xfrm>
            <a:custGeom>
              <a:avLst/>
              <a:gdLst/>
              <a:ahLst/>
              <a:cxnLst/>
              <a:rect l="l" t="t" r="r" b="b"/>
              <a:pathLst>
                <a:path w="635" h="146050">
                  <a:moveTo>
                    <a:pt x="0" y="0"/>
                  </a:moveTo>
                  <a:lnTo>
                    <a:pt x="177" y="145707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2" name="object 76"/>
            <p:cNvSpPr/>
            <p:nvPr/>
          </p:nvSpPr>
          <p:spPr>
            <a:xfrm>
              <a:off x="4811874" y="3101895"/>
              <a:ext cx="786130" cy="454025"/>
            </a:xfrm>
            <a:custGeom>
              <a:avLst/>
              <a:gdLst/>
              <a:ahLst/>
              <a:cxnLst/>
              <a:rect l="l" t="t" r="r" b="b"/>
              <a:pathLst>
                <a:path w="786129" h="454025">
                  <a:moveTo>
                    <a:pt x="785723" y="0"/>
                  </a:moveTo>
                  <a:lnTo>
                    <a:pt x="0" y="453847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3" name="object 77"/>
            <p:cNvSpPr/>
            <p:nvPr/>
          </p:nvSpPr>
          <p:spPr>
            <a:xfrm>
              <a:off x="4026307" y="3102205"/>
              <a:ext cx="786130" cy="454025"/>
            </a:xfrm>
            <a:custGeom>
              <a:avLst/>
              <a:gdLst/>
              <a:ahLst/>
              <a:cxnLst/>
              <a:rect l="l" t="t" r="r" b="b"/>
              <a:pathLst>
                <a:path w="786129" h="454025">
                  <a:moveTo>
                    <a:pt x="0" y="0"/>
                  </a:moveTo>
                  <a:lnTo>
                    <a:pt x="785571" y="453529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4" name="object 78"/>
            <p:cNvSpPr/>
            <p:nvPr/>
          </p:nvSpPr>
          <p:spPr>
            <a:xfrm>
              <a:off x="4812039" y="3101895"/>
              <a:ext cx="501015" cy="289560"/>
            </a:xfrm>
            <a:custGeom>
              <a:avLst/>
              <a:gdLst/>
              <a:ahLst/>
              <a:cxnLst/>
              <a:rect l="l" t="t" r="r" b="b"/>
              <a:pathLst>
                <a:path w="501014" h="289560">
                  <a:moveTo>
                    <a:pt x="500608" y="0"/>
                  </a:moveTo>
                  <a:lnTo>
                    <a:pt x="0" y="289026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5" name="object 79"/>
            <p:cNvSpPr/>
            <p:nvPr/>
          </p:nvSpPr>
          <p:spPr>
            <a:xfrm>
              <a:off x="4811865" y="2812753"/>
              <a:ext cx="501015" cy="289560"/>
            </a:xfrm>
            <a:custGeom>
              <a:avLst/>
              <a:gdLst/>
              <a:ahLst/>
              <a:cxnLst/>
              <a:rect l="l" t="t" r="r" b="b"/>
              <a:pathLst>
                <a:path w="501014" h="289560">
                  <a:moveTo>
                    <a:pt x="0" y="0"/>
                  </a:moveTo>
                  <a:lnTo>
                    <a:pt x="500786" y="289153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6" name="object 80"/>
            <p:cNvSpPr/>
            <p:nvPr/>
          </p:nvSpPr>
          <p:spPr>
            <a:xfrm>
              <a:off x="4310989" y="3101955"/>
              <a:ext cx="501650" cy="289560"/>
            </a:xfrm>
            <a:custGeom>
              <a:avLst/>
              <a:gdLst/>
              <a:ahLst/>
              <a:cxnLst/>
              <a:rect l="l" t="t" r="r" b="b"/>
              <a:pathLst>
                <a:path w="501650" h="289560">
                  <a:moveTo>
                    <a:pt x="0" y="0"/>
                  </a:moveTo>
                  <a:lnTo>
                    <a:pt x="501040" y="288975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7" name="object 81"/>
            <p:cNvSpPr/>
            <p:nvPr/>
          </p:nvSpPr>
          <p:spPr>
            <a:xfrm>
              <a:off x="4223236" y="3215823"/>
              <a:ext cx="356235" cy="205740"/>
            </a:xfrm>
            <a:custGeom>
              <a:avLst/>
              <a:gdLst/>
              <a:ahLst/>
              <a:cxnLst/>
              <a:rect l="l" t="t" r="r" b="b"/>
              <a:pathLst>
                <a:path w="356235" h="205739">
                  <a:moveTo>
                    <a:pt x="0" y="0"/>
                  </a:moveTo>
                  <a:lnTo>
                    <a:pt x="356158" y="205613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8" name="object 82"/>
            <p:cNvSpPr/>
            <p:nvPr/>
          </p:nvSpPr>
          <p:spPr>
            <a:xfrm>
              <a:off x="4310989" y="2812750"/>
              <a:ext cx="501015" cy="289560"/>
            </a:xfrm>
            <a:custGeom>
              <a:avLst/>
              <a:gdLst/>
              <a:ahLst/>
              <a:cxnLst/>
              <a:rect l="l" t="t" r="r" b="b"/>
              <a:pathLst>
                <a:path w="501014" h="289560">
                  <a:moveTo>
                    <a:pt x="0" y="289204"/>
                  </a:moveTo>
                  <a:lnTo>
                    <a:pt x="500888" y="0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9" name="object 83"/>
            <p:cNvSpPr/>
            <p:nvPr/>
          </p:nvSpPr>
          <p:spPr>
            <a:xfrm>
              <a:off x="4439311" y="2960816"/>
              <a:ext cx="372745" cy="215265"/>
            </a:xfrm>
            <a:custGeom>
              <a:avLst/>
              <a:gdLst/>
              <a:ahLst/>
              <a:cxnLst/>
              <a:rect l="l" t="t" r="r" b="b"/>
              <a:pathLst>
                <a:path w="372745" h="215264">
                  <a:moveTo>
                    <a:pt x="372554" y="0"/>
                  </a:moveTo>
                  <a:lnTo>
                    <a:pt x="0" y="215099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" name="object 84"/>
            <p:cNvSpPr/>
            <p:nvPr/>
          </p:nvSpPr>
          <p:spPr>
            <a:xfrm>
              <a:off x="4811865" y="2812753"/>
              <a:ext cx="0" cy="148590"/>
            </a:xfrm>
            <a:custGeom>
              <a:avLst/>
              <a:gdLst/>
              <a:ahLst/>
              <a:cxnLst/>
              <a:rect l="l" t="t" r="r" b="b"/>
              <a:pathLst>
                <a:path h="148589">
                  <a:moveTo>
                    <a:pt x="0" y="0"/>
                  </a:moveTo>
                  <a:lnTo>
                    <a:pt x="0" y="148069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1" name="object 85"/>
            <p:cNvSpPr/>
            <p:nvPr/>
          </p:nvSpPr>
          <p:spPr>
            <a:xfrm>
              <a:off x="4811865" y="2960816"/>
              <a:ext cx="372745" cy="215265"/>
            </a:xfrm>
            <a:custGeom>
              <a:avLst/>
              <a:gdLst/>
              <a:ahLst/>
              <a:cxnLst/>
              <a:rect l="l" t="t" r="r" b="b"/>
              <a:pathLst>
                <a:path w="372745" h="215264">
                  <a:moveTo>
                    <a:pt x="0" y="0"/>
                  </a:moveTo>
                  <a:lnTo>
                    <a:pt x="372567" y="215099"/>
                  </a:lnTo>
                </a:path>
              </a:pathLst>
            </a:custGeom>
            <a:ln w="12801">
              <a:solidFill>
                <a:srgbClr val="3DB4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8" r="15444" b="16922"/>
          <a:stretch/>
        </p:blipFill>
        <p:spPr>
          <a:xfrm>
            <a:off x="1771650" y="7937500"/>
            <a:ext cx="1147000" cy="1152923"/>
          </a:xfrm>
          <a:prstGeom prst="rect">
            <a:avLst/>
          </a:prstGeom>
        </p:spPr>
      </p:pic>
      <p:sp>
        <p:nvSpPr>
          <p:cNvPr id="122" name="object 141"/>
          <p:cNvSpPr/>
          <p:nvPr/>
        </p:nvSpPr>
        <p:spPr>
          <a:xfrm>
            <a:off x="4283985" y="8013700"/>
            <a:ext cx="1415516" cy="9960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6954474" y="8143034"/>
            <a:ext cx="1406558" cy="974108"/>
            <a:chOff x="12408263" y="6392186"/>
            <a:chExt cx="1693059" cy="1172524"/>
          </a:xfrm>
        </p:grpSpPr>
        <p:sp>
          <p:nvSpPr>
            <p:cNvPr id="123" name="object 142"/>
            <p:cNvSpPr/>
            <p:nvPr/>
          </p:nvSpPr>
          <p:spPr>
            <a:xfrm>
              <a:off x="13287258" y="7346571"/>
              <a:ext cx="21590" cy="9525"/>
            </a:xfrm>
            <a:custGeom>
              <a:avLst/>
              <a:gdLst/>
              <a:ahLst/>
              <a:cxnLst/>
              <a:rect l="l" t="t" r="r" b="b"/>
              <a:pathLst>
                <a:path w="21590" h="9525">
                  <a:moveTo>
                    <a:pt x="21374" y="0"/>
                  </a:moveTo>
                  <a:lnTo>
                    <a:pt x="0" y="9410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4" name="object 143"/>
            <p:cNvSpPr/>
            <p:nvPr/>
          </p:nvSpPr>
          <p:spPr>
            <a:xfrm>
              <a:off x="13262460" y="7355979"/>
              <a:ext cx="25400" cy="6350"/>
            </a:xfrm>
            <a:custGeom>
              <a:avLst/>
              <a:gdLst/>
              <a:ahLst/>
              <a:cxnLst/>
              <a:rect l="l" t="t" r="r" b="b"/>
              <a:pathLst>
                <a:path w="25400" h="6350">
                  <a:moveTo>
                    <a:pt x="24790" y="0"/>
                  </a:moveTo>
                  <a:lnTo>
                    <a:pt x="0" y="6007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5" name="object 144"/>
            <p:cNvSpPr/>
            <p:nvPr/>
          </p:nvSpPr>
          <p:spPr>
            <a:xfrm>
              <a:off x="13047222" y="6955745"/>
              <a:ext cx="1054100" cy="608965"/>
            </a:xfrm>
            <a:custGeom>
              <a:avLst/>
              <a:gdLst/>
              <a:ahLst/>
              <a:cxnLst/>
              <a:rect l="l" t="t" r="r" b="b"/>
              <a:pathLst>
                <a:path w="1054100" h="608965">
                  <a:moveTo>
                    <a:pt x="0" y="541896"/>
                  </a:moveTo>
                  <a:lnTo>
                    <a:pt x="116103" y="608952"/>
                  </a:lnTo>
                  <a:lnTo>
                    <a:pt x="1053528" y="67055"/>
                  </a:lnTo>
                  <a:lnTo>
                    <a:pt x="937425" y="0"/>
                  </a:lnTo>
                  <a:lnTo>
                    <a:pt x="261404" y="390829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6" name="object 145"/>
            <p:cNvSpPr/>
            <p:nvPr/>
          </p:nvSpPr>
          <p:spPr>
            <a:xfrm>
              <a:off x="13235852" y="7361976"/>
              <a:ext cx="26670" cy="2540"/>
            </a:xfrm>
            <a:custGeom>
              <a:avLst/>
              <a:gdLst/>
              <a:ahLst/>
              <a:cxnLst/>
              <a:rect l="l" t="t" r="r" b="b"/>
              <a:pathLst>
                <a:path w="26669" h="2540">
                  <a:moveTo>
                    <a:pt x="-6521" y="1041"/>
                  </a:moveTo>
                  <a:lnTo>
                    <a:pt x="33127" y="1041"/>
                  </a:lnTo>
                </a:path>
              </a:pathLst>
            </a:custGeom>
            <a:ln w="15125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7" name="object 146"/>
            <p:cNvSpPr/>
            <p:nvPr/>
          </p:nvSpPr>
          <p:spPr>
            <a:xfrm>
              <a:off x="13163317" y="7346569"/>
              <a:ext cx="21590" cy="9525"/>
            </a:xfrm>
            <a:custGeom>
              <a:avLst/>
              <a:gdLst/>
              <a:ahLst/>
              <a:cxnLst/>
              <a:rect l="l" t="t" r="r" b="b"/>
              <a:pathLst>
                <a:path w="21590" h="9525">
                  <a:moveTo>
                    <a:pt x="21399" y="9410"/>
                  </a:moveTo>
                  <a:lnTo>
                    <a:pt x="0" y="0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object 147"/>
            <p:cNvSpPr/>
            <p:nvPr/>
          </p:nvSpPr>
          <p:spPr>
            <a:xfrm>
              <a:off x="13184713" y="7355969"/>
              <a:ext cx="24765" cy="6350"/>
            </a:xfrm>
            <a:custGeom>
              <a:avLst/>
              <a:gdLst/>
              <a:ahLst/>
              <a:cxnLst/>
              <a:rect l="l" t="t" r="r" b="b"/>
              <a:pathLst>
                <a:path w="24765" h="6350">
                  <a:moveTo>
                    <a:pt x="24523" y="6007"/>
                  </a:moveTo>
                  <a:lnTo>
                    <a:pt x="0" y="0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9" name="object 148"/>
            <p:cNvSpPr/>
            <p:nvPr/>
          </p:nvSpPr>
          <p:spPr>
            <a:xfrm>
              <a:off x="13209246" y="7361971"/>
              <a:ext cx="26670" cy="2540"/>
            </a:xfrm>
            <a:custGeom>
              <a:avLst/>
              <a:gdLst/>
              <a:ahLst/>
              <a:cxnLst/>
              <a:rect l="l" t="t" r="r" b="b"/>
              <a:pathLst>
                <a:path w="26669" h="2540">
                  <a:moveTo>
                    <a:pt x="-6521" y="1041"/>
                  </a:moveTo>
                  <a:lnTo>
                    <a:pt x="33127" y="1041"/>
                  </a:lnTo>
                </a:path>
              </a:pathLst>
            </a:custGeom>
            <a:ln w="15125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0" name="object 149"/>
            <p:cNvSpPr/>
            <p:nvPr/>
          </p:nvSpPr>
          <p:spPr>
            <a:xfrm>
              <a:off x="12408263" y="6977915"/>
              <a:ext cx="755650" cy="436245"/>
            </a:xfrm>
            <a:custGeom>
              <a:avLst/>
              <a:gdLst/>
              <a:ahLst/>
              <a:cxnLst/>
              <a:rect l="l" t="t" r="r" b="b"/>
              <a:pathLst>
                <a:path w="755650" h="436245">
                  <a:moveTo>
                    <a:pt x="755053" y="368655"/>
                  </a:moveTo>
                  <a:lnTo>
                    <a:pt x="116103" y="0"/>
                  </a:lnTo>
                  <a:lnTo>
                    <a:pt x="0" y="67068"/>
                  </a:lnTo>
                  <a:lnTo>
                    <a:pt x="638949" y="435724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1" name="object 150"/>
            <p:cNvSpPr/>
            <p:nvPr/>
          </p:nvSpPr>
          <p:spPr>
            <a:xfrm>
              <a:off x="13063387" y="7425884"/>
              <a:ext cx="10795" cy="14604"/>
            </a:xfrm>
            <a:custGeom>
              <a:avLst/>
              <a:gdLst/>
              <a:ahLst/>
              <a:cxnLst/>
              <a:rect l="l" t="t" r="r" b="b"/>
              <a:pathLst>
                <a:path w="10794" h="14604">
                  <a:moveTo>
                    <a:pt x="10439" y="14351"/>
                  </a:moveTo>
                  <a:lnTo>
                    <a:pt x="0" y="0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2" name="object 151"/>
            <p:cNvSpPr/>
            <p:nvPr/>
          </p:nvSpPr>
          <p:spPr>
            <a:xfrm>
              <a:off x="13063390" y="7471023"/>
              <a:ext cx="10795" cy="14604"/>
            </a:xfrm>
            <a:custGeom>
              <a:avLst/>
              <a:gdLst/>
              <a:ahLst/>
              <a:cxnLst/>
              <a:rect l="l" t="t" r="r" b="b"/>
              <a:pathLst>
                <a:path w="10794" h="14604">
                  <a:moveTo>
                    <a:pt x="0" y="14350"/>
                  </a:moveTo>
                  <a:lnTo>
                    <a:pt x="10439" y="0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3" name="object 152"/>
            <p:cNvSpPr/>
            <p:nvPr/>
          </p:nvSpPr>
          <p:spPr>
            <a:xfrm>
              <a:off x="13073825" y="7455634"/>
              <a:ext cx="3810" cy="15875"/>
            </a:xfrm>
            <a:custGeom>
              <a:avLst/>
              <a:gdLst/>
              <a:ahLst/>
              <a:cxnLst/>
              <a:rect l="l" t="t" r="r" b="b"/>
              <a:pathLst>
                <a:path w="3809" h="15875">
                  <a:moveTo>
                    <a:pt x="0" y="15392"/>
                  </a:moveTo>
                  <a:lnTo>
                    <a:pt x="3390" y="0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4" name="object 153"/>
            <p:cNvSpPr/>
            <p:nvPr/>
          </p:nvSpPr>
          <p:spPr>
            <a:xfrm>
              <a:off x="13047222" y="7485374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0" y="12268"/>
                  </a:moveTo>
                  <a:lnTo>
                    <a:pt x="16179" y="0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5" name="object 154"/>
            <p:cNvSpPr/>
            <p:nvPr/>
          </p:nvSpPr>
          <p:spPr>
            <a:xfrm>
              <a:off x="13073825" y="7440224"/>
              <a:ext cx="3810" cy="15875"/>
            </a:xfrm>
            <a:custGeom>
              <a:avLst/>
              <a:gdLst/>
              <a:ahLst/>
              <a:cxnLst/>
              <a:rect l="l" t="t" r="r" b="b"/>
              <a:pathLst>
                <a:path w="3809" h="15875">
                  <a:moveTo>
                    <a:pt x="3390" y="15417"/>
                  </a:moveTo>
                  <a:lnTo>
                    <a:pt x="0" y="0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6" name="object 155"/>
            <p:cNvSpPr/>
            <p:nvPr/>
          </p:nvSpPr>
          <p:spPr>
            <a:xfrm>
              <a:off x="13047209" y="7413646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179" y="12242"/>
                  </a:moveTo>
                  <a:lnTo>
                    <a:pt x="0" y="0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object 156"/>
            <p:cNvSpPr/>
            <p:nvPr/>
          </p:nvSpPr>
          <p:spPr>
            <a:xfrm>
              <a:off x="12597085" y="6932871"/>
              <a:ext cx="653415" cy="377825"/>
            </a:xfrm>
            <a:custGeom>
              <a:avLst/>
              <a:gdLst/>
              <a:ahLst/>
              <a:cxnLst/>
              <a:rect l="l" t="t" r="r" b="b"/>
              <a:pathLst>
                <a:path w="653415" h="377825">
                  <a:moveTo>
                    <a:pt x="653376" y="377228"/>
                  </a:moveTo>
                  <a:lnTo>
                    <a:pt x="0" y="0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8" name="object 157"/>
            <p:cNvSpPr/>
            <p:nvPr/>
          </p:nvSpPr>
          <p:spPr>
            <a:xfrm>
              <a:off x="13250453" y="6920302"/>
              <a:ext cx="675640" cy="389890"/>
            </a:xfrm>
            <a:custGeom>
              <a:avLst/>
              <a:gdLst/>
              <a:ahLst/>
              <a:cxnLst/>
              <a:rect l="l" t="t" r="r" b="b"/>
              <a:pathLst>
                <a:path w="675640" h="389890">
                  <a:moveTo>
                    <a:pt x="675157" y="0"/>
                  </a:moveTo>
                  <a:lnTo>
                    <a:pt x="0" y="389788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9" name="object 158"/>
            <p:cNvSpPr/>
            <p:nvPr/>
          </p:nvSpPr>
          <p:spPr>
            <a:xfrm>
              <a:off x="13925610" y="6769408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29">
                  <a:moveTo>
                    <a:pt x="0" y="0"/>
                  </a:moveTo>
                  <a:lnTo>
                    <a:pt x="0" y="150901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object 159"/>
            <p:cNvSpPr/>
            <p:nvPr/>
          </p:nvSpPr>
          <p:spPr>
            <a:xfrm>
              <a:off x="13272237" y="6392186"/>
              <a:ext cx="653415" cy="377825"/>
            </a:xfrm>
            <a:custGeom>
              <a:avLst/>
              <a:gdLst/>
              <a:ahLst/>
              <a:cxnLst/>
              <a:rect l="l" t="t" r="r" b="b"/>
              <a:pathLst>
                <a:path w="653415" h="377825">
                  <a:moveTo>
                    <a:pt x="0" y="0"/>
                  </a:moveTo>
                  <a:lnTo>
                    <a:pt x="653376" y="377228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1" name="object 160"/>
            <p:cNvSpPr/>
            <p:nvPr/>
          </p:nvSpPr>
          <p:spPr>
            <a:xfrm>
              <a:off x="12597080" y="6392194"/>
              <a:ext cx="675640" cy="389890"/>
            </a:xfrm>
            <a:custGeom>
              <a:avLst/>
              <a:gdLst/>
              <a:ahLst/>
              <a:cxnLst/>
              <a:rect l="l" t="t" r="r" b="b"/>
              <a:pathLst>
                <a:path w="675640" h="389890">
                  <a:moveTo>
                    <a:pt x="0" y="389788"/>
                  </a:moveTo>
                  <a:lnTo>
                    <a:pt x="675157" y="0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2" name="object 161"/>
            <p:cNvSpPr/>
            <p:nvPr/>
          </p:nvSpPr>
          <p:spPr>
            <a:xfrm>
              <a:off x="12597080" y="6781975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29">
                  <a:moveTo>
                    <a:pt x="0" y="150901"/>
                  </a:moveTo>
                  <a:lnTo>
                    <a:pt x="0" y="0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3" name="object 162"/>
            <p:cNvSpPr/>
            <p:nvPr/>
          </p:nvSpPr>
          <p:spPr>
            <a:xfrm>
              <a:off x="13250462" y="7158794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29">
                  <a:moveTo>
                    <a:pt x="0" y="0"/>
                  </a:moveTo>
                  <a:lnTo>
                    <a:pt x="0" y="150901"/>
                  </a:lnTo>
                </a:path>
              </a:pathLst>
            </a:custGeom>
            <a:ln w="13042">
              <a:solidFill>
                <a:srgbClr val="EF413D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4" name="object 163"/>
            <p:cNvSpPr/>
            <p:nvPr/>
          </p:nvSpPr>
          <p:spPr>
            <a:xfrm>
              <a:off x="13250453" y="6769408"/>
              <a:ext cx="675640" cy="389890"/>
            </a:xfrm>
            <a:custGeom>
              <a:avLst/>
              <a:gdLst/>
              <a:ahLst/>
              <a:cxnLst/>
              <a:rect l="l" t="t" r="r" b="b"/>
              <a:pathLst>
                <a:path w="675640" h="389890">
                  <a:moveTo>
                    <a:pt x="675157" y="0"/>
                  </a:moveTo>
                  <a:lnTo>
                    <a:pt x="0" y="389382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5" name="object 164"/>
            <p:cNvSpPr/>
            <p:nvPr/>
          </p:nvSpPr>
          <p:spPr>
            <a:xfrm>
              <a:off x="12597080" y="6781982"/>
              <a:ext cx="653415" cy="377825"/>
            </a:xfrm>
            <a:custGeom>
              <a:avLst/>
              <a:gdLst/>
              <a:ahLst/>
              <a:cxnLst/>
              <a:rect l="l" t="t" r="r" b="b"/>
              <a:pathLst>
                <a:path w="653415" h="377825">
                  <a:moveTo>
                    <a:pt x="0" y="0"/>
                  </a:moveTo>
                  <a:lnTo>
                    <a:pt x="653376" y="377228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6" name="object 165"/>
            <p:cNvSpPr/>
            <p:nvPr/>
          </p:nvSpPr>
          <p:spPr>
            <a:xfrm>
              <a:off x="12887470" y="6781993"/>
              <a:ext cx="363220" cy="210185"/>
            </a:xfrm>
            <a:custGeom>
              <a:avLst/>
              <a:gdLst/>
              <a:ahLst/>
              <a:cxnLst/>
              <a:rect l="l" t="t" r="r" b="b"/>
              <a:pathLst>
                <a:path w="363219" h="210184">
                  <a:moveTo>
                    <a:pt x="362991" y="209562"/>
                  </a:moveTo>
                  <a:lnTo>
                    <a:pt x="0" y="0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7" name="object 166"/>
            <p:cNvSpPr/>
            <p:nvPr/>
          </p:nvSpPr>
          <p:spPr>
            <a:xfrm>
              <a:off x="13250460" y="6769408"/>
              <a:ext cx="384810" cy="222250"/>
            </a:xfrm>
            <a:custGeom>
              <a:avLst/>
              <a:gdLst/>
              <a:ahLst/>
              <a:cxnLst/>
              <a:rect l="l" t="t" r="r" b="b"/>
              <a:pathLst>
                <a:path w="384809" h="222250">
                  <a:moveTo>
                    <a:pt x="384771" y="0"/>
                  </a:moveTo>
                  <a:lnTo>
                    <a:pt x="0" y="222148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8" name="object 167"/>
            <p:cNvSpPr/>
            <p:nvPr/>
          </p:nvSpPr>
          <p:spPr>
            <a:xfrm>
              <a:off x="13272237" y="6559838"/>
              <a:ext cx="363220" cy="210185"/>
            </a:xfrm>
            <a:custGeom>
              <a:avLst/>
              <a:gdLst/>
              <a:ahLst/>
              <a:cxnLst/>
              <a:rect l="l" t="t" r="r" b="b"/>
              <a:pathLst>
                <a:path w="363219" h="210184">
                  <a:moveTo>
                    <a:pt x="0" y="0"/>
                  </a:moveTo>
                  <a:lnTo>
                    <a:pt x="362991" y="209562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9" name="object 168"/>
            <p:cNvSpPr/>
            <p:nvPr/>
          </p:nvSpPr>
          <p:spPr>
            <a:xfrm>
              <a:off x="12887469" y="6559834"/>
              <a:ext cx="384810" cy="222250"/>
            </a:xfrm>
            <a:custGeom>
              <a:avLst/>
              <a:gdLst/>
              <a:ahLst/>
              <a:cxnLst/>
              <a:rect l="l" t="t" r="r" b="b"/>
              <a:pathLst>
                <a:path w="384809" h="222250">
                  <a:moveTo>
                    <a:pt x="0" y="222148"/>
                  </a:moveTo>
                  <a:lnTo>
                    <a:pt x="384771" y="0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0" name="object 169"/>
            <p:cNvSpPr/>
            <p:nvPr/>
          </p:nvSpPr>
          <p:spPr>
            <a:xfrm>
              <a:off x="13018135" y="6710729"/>
              <a:ext cx="254635" cy="147320"/>
            </a:xfrm>
            <a:custGeom>
              <a:avLst/>
              <a:gdLst/>
              <a:ahLst/>
              <a:cxnLst/>
              <a:rect l="l" t="t" r="r" b="b"/>
              <a:pathLst>
                <a:path w="254634" h="147320">
                  <a:moveTo>
                    <a:pt x="254101" y="0"/>
                  </a:moveTo>
                  <a:lnTo>
                    <a:pt x="0" y="146710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1" name="object 170"/>
            <p:cNvSpPr/>
            <p:nvPr/>
          </p:nvSpPr>
          <p:spPr>
            <a:xfrm>
              <a:off x="13272237" y="6559838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29">
                  <a:moveTo>
                    <a:pt x="0" y="0"/>
                  </a:moveTo>
                  <a:lnTo>
                    <a:pt x="0" y="150901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2" name="object 171"/>
            <p:cNvSpPr/>
            <p:nvPr/>
          </p:nvSpPr>
          <p:spPr>
            <a:xfrm>
              <a:off x="13272237" y="6710729"/>
              <a:ext cx="232410" cy="134620"/>
            </a:xfrm>
            <a:custGeom>
              <a:avLst/>
              <a:gdLst/>
              <a:ahLst/>
              <a:cxnLst/>
              <a:rect l="l" t="t" r="r" b="b"/>
              <a:pathLst>
                <a:path w="232409" h="134620">
                  <a:moveTo>
                    <a:pt x="0" y="0"/>
                  </a:moveTo>
                  <a:lnTo>
                    <a:pt x="232308" y="134124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3" name="object 172"/>
            <p:cNvSpPr/>
            <p:nvPr/>
          </p:nvSpPr>
          <p:spPr>
            <a:xfrm>
              <a:off x="13249346" y="6910078"/>
              <a:ext cx="192405" cy="400050"/>
            </a:xfrm>
            <a:custGeom>
              <a:avLst/>
              <a:gdLst/>
              <a:ahLst/>
              <a:cxnLst/>
              <a:rect l="l" t="t" r="r" b="b"/>
              <a:pathLst>
                <a:path w="192405" h="400050">
                  <a:moveTo>
                    <a:pt x="192278" y="0"/>
                  </a:moveTo>
                  <a:lnTo>
                    <a:pt x="0" y="110871"/>
                  </a:lnTo>
                  <a:lnTo>
                    <a:pt x="1041" y="399681"/>
                  </a:lnTo>
                  <a:lnTo>
                    <a:pt x="192278" y="289585"/>
                  </a:lnTo>
                  <a:lnTo>
                    <a:pt x="1922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4" name="object 173"/>
            <p:cNvSpPr/>
            <p:nvPr/>
          </p:nvSpPr>
          <p:spPr>
            <a:xfrm>
              <a:off x="13056796" y="6799184"/>
              <a:ext cx="385445" cy="222250"/>
            </a:xfrm>
            <a:custGeom>
              <a:avLst/>
              <a:gdLst/>
              <a:ahLst/>
              <a:cxnLst/>
              <a:rect l="l" t="t" r="r" b="b"/>
              <a:pathLst>
                <a:path w="385444" h="222250">
                  <a:moveTo>
                    <a:pt x="192570" y="0"/>
                  </a:moveTo>
                  <a:lnTo>
                    <a:pt x="0" y="111137"/>
                  </a:lnTo>
                  <a:lnTo>
                    <a:pt x="192544" y="221767"/>
                  </a:lnTo>
                  <a:lnTo>
                    <a:pt x="384822" y="110883"/>
                  </a:lnTo>
                  <a:lnTo>
                    <a:pt x="1925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5" name="object 174"/>
            <p:cNvSpPr/>
            <p:nvPr/>
          </p:nvSpPr>
          <p:spPr>
            <a:xfrm>
              <a:off x="13055231" y="6910316"/>
              <a:ext cx="195580" cy="400050"/>
            </a:xfrm>
            <a:custGeom>
              <a:avLst/>
              <a:gdLst/>
              <a:ahLst/>
              <a:cxnLst/>
              <a:rect l="l" t="t" r="r" b="b"/>
              <a:pathLst>
                <a:path w="195580" h="400050">
                  <a:moveTo>
                    <a:pt x="1562" y="0"/>
                  </a:moveTo>
                  <a:lnTo>
                    <a:pt x="0" y="287261"/>
                  </a:lnTo>
                  <a:lnTo>
                    <a:pt x="195160" y="399440"/>
                  </a:lnTo>
                  <a:lnTo>
                    <a:pt x="194119" y="110616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6" name="object 175"/>
            <p:cNvSpPr/>
            <p:nvPr/>
          </p:nvSpPr>
          <p:spPr>
            <a:xfrm>
              <a:off x="13249346" y="6910078"/>
              <a:ext cx="192405" cy="400050"/>
            </a:xfrm>
            <a:custGeom>
              <a:avLst/>
              <a:gdLst/>
              <a:ahLst/>
              <a:cxnLst/>
              <a:rect l="l" t="t" r="r" b="b"/>
              <a:pathLst>
                <a:path w="192405" h="400050">
                  <a:moveTo>
                    <a:pt x="192278" y="0"/>
                  </a:moveTo>
                  <a:lnTo>
                    <a:pt x="0" y="110871"/>
                  </a:lnTo>
                  <a:lnTo>
                    <a:pt x="1041" y="399681"/>
                  </a:lnTo>
                  <a:lnTo>
                    <a:pt x="192278" y="289585"/>
                  </a:lnTo>
                  <a:lnTo>
                    <a:pt x="192278" y="0"/>
                  </a:lnTo>
                  <a:close/>
                </a:path>
              </a:pathLst>
            </a:custGeom>
            <a:solidFill>
              <a:srgbClr val="A8D6D8"/>
            </a:solidFill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7" name="object 176"/>
            <p:cNvSpPr/>
            <p:nvPr/>
          </p:nvSpPr>
          <p:spPr>
            <a:xfrm>
              <a:off x="13056796" y="6799184"/>
              <a:ext cx="385445" cy="222250"/>
            </a:xfrm>
            <a:custGeom>
              <a:avLst/>
              <a:gdLst/>
              <a:ahLst/>
              <a:cxnLst/>
              <a:rect l="l" t="t" r="r" b="b"/>
              <a:pathLst>
                <a:path w="385444" h="222250">
                  <a:moveTo>
                    <a:pt x="192570" y="0"/>
                  </a:moveTo>
                  <a:lnTo>
                    <a:pt x="0" y="111137"/>
                  </a:lnTo>
                  <a:lnTo>
                    <a:pt x="192544" y="221767"/>
                  </a:lnTo>
                  <a:lnTo>
                    <a:pt x="384822" y="110883"/>
                  </a:lnTo>
                  <a:lnTo>
                    <a:pt x="192570" y="0"/>
                  </a:lnTo>
                  <a:close/>
                </a:path>
              </a:pathLst>
            </a:custGeom>
            <a:solidFill>
              <a:srgbClr val="A8D6D8"/>
            </a:solidFill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8" name="object 177"/>
            <p:cNvSpPr/>
            <p:nvPr/>
          </p:nvSpPr>
          <p:spPr>
            <a:xfrm>
              <a:off x="13055231" y="6910316"/>
              <a:ext cx="195580" cy="400050"/>
            </a:xfrm>
            <a:custGeom>
              <a:avLst/>
              <a:gdLst/>
              <a:ahLst/>
              <a:cxnLst/>
              <a:rect l="l" t="t" r="r" b="b"/>
              <a:pathLst>
                <a:path w="195580" h="400050">
                  <a:moveTo>
                    <a:pt x="1562" y="0"/>
                  </a:moveTo>
                  <a:lnTo>
                    <a:pt x="0" y="287261"/>
                  </a:lnTo>
                  <a:lnTo>
                    <a:pt x="195160" y="399440"/>
                  </a:lnTo>
                  <a:lnTo>
                    <a:pt x="194119" y="110616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rgbClr val="A8D6D8"/>
            </a:solidFill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9" name="object 178"/>
            <p:cNvSpPr/>
            <p:nvPr/>
          </p:nvSpPr>
          <p:spPr>
            <a:xfrm>
              <a:off x="13056699" y="6798818"/>
              <a:ext cx="385445" cy="511175"/>
            </a:xfrm>
            <a:custGeom>
              <a:avLst/>
              <a:gdLst/>
              <a:ahLst/>
              <a:cxnLst/>
              <a:rect l="l" t="t" r="r" b="b"/>
              <a:pathLst>
                <a:path w="385444" h="511175">
                  <a:moveTo>
                    <a:pt x="385051" y="111048"/>
                  </a:moveTo>
                  <a:lnTo>
                    <a:pt x="192722" y="221970"/>
                  </a:lnTo>
                  <a:lnTo>
                    <a:pt x="0" y="111264"/>
                  </a:lnTo>
                  <a:lnTo>
                    <a:pt x="192722" y="0"/>
                  </a:lnTo>
                  <a:lnTo>
                    <a:pt x="385051" y="111048"/>
                  </a:lnTo>
                  <a:lnTo>
                    <a:pt x="385051" y="400837"/>
                  </a:lnTo>
                  <a:lnTo>
                    <a:pt x="193763" y="510870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0" name="object 179"/>
            <p:cNvSpPr/>
            <p:nvPr/>
          </p:nvSpPr>
          <p:spPr>
            <a:xfrm>
              <a:off x="13055350" y="6910081"/>
              <a:ext cx="195580" cy="400050"/>
            </a:xfrm>
            <a:custGeom>
              <a:avLst/>
              <a:gdLst/>
              <a:ahLst/>
              <a:cxnLst/>
              <a:rect l="l" t="t" r="r" b="b"/>
              <a:pathLst>
                <a:path w="195580" h="400050">
                  <a:moveTo>
                    <a:pt x="1346" y="0"/>
                  </a:moveTo>
                  <a:lnTo>
                    <a:pt x="0" y="287375"/>
                  </a:lnTo>
                  <a:lnTo>
                    <a:pt x="195122" y="399605"/>
                  </a:lnTo>
                  <a:lnTo>
                    <a:pt x="194068" y="110705"/>
                  </a:lnTo>
                </a:path>
              </a:pathLst>
            </a:custGeom>
            <a:ln w="13042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4319913" y="5994275"/>
            <a:ext cx="1292455" cy="895530"/>
            <a:chOff x="6780952" y="2692568"/>
            <a:chExt cx="1661396" cy="1151166"/>
          </a:xfrm>
        </p:grpSpPr>
        <p:sp>
          <p:nvSpPr>
            <p:cNvPr id="162" name="object 4"/>
            <p:cNvSpPr/>
            <p:nvPr/>
          </p:nvSpPr>
          <p:spPr>
            <a:xfrm>
              <a:off x="6780952" y="3245575"/>
              <a:ext cx="1661160" cy="597535"/>
            </a:xfrm>
            <a:custGeom>
              <a:avLst/>
              <a:gdLst/>
              <a:ahLst/>
              <a:cxnLst/>
              <a:rect l="l" t="t" r="r" b="b"/>
              <a:pathLst>
                <a:path w="1661159" h="597535">
                  <a:moveTo>
                    <a:pt x="113931" y="21755"/>
                  </a:moveTo>
                  <a:lnTo>
                    <a:pt x="0" y="87553"/>
                  </a:lnTo>
                  <a:lnTo>
                    <a:pt x="626973" y="449300"/>
                  </a:lnTo>
                  <a:lnTo>
                    <a:pt x="642848" y="461340"/>
                  </a:lnTo>
                  <a:lnTo>
                    <a:pt x="653097" y="475411"/>
                  </a:lnTo>
                  <a:lnTo>
                    <a:pt x="656424" y="490512"/>
                  </a:lnTo>
                  <a:lnTo>
                    <a:pt x="653097" y="505612"/>
                  </a:lnTo>
                  <a:lnTo>
                    <a:pt x="642848" y="519696"/>
                  </a:lnTo>
                  <a:lnTo>
                    <a:pt x="626973" y="531736"/>
                  </a:lnTo>
                  <a:lnTo>
                    <a:pt x="740918" y="597522"/>
                  </a:lnTo>
                  <a:lnTo>
                    <a:pt x="1081478" y="400659"/>
                  </a:lnTo>
                  <a:lnTo>
                    <a:pt x="812076" y="400659"/>
                  </a:lnTo>
                  <a:lnTo>
                    <a:pt x="785964" y="398614"/>
                  </a:lnTo>
                  <a:lnTo>
                    <a:pt x="761898" y="392734"/>
                  </a:lnTo>
                  <a:lnTo>
                    <a:pt x="740918" y="383501"/>
                  </a:lnTo>
                  <a:lnTo>
                    <a:pt x="113931" y="21755"/>
                  </a:lnTo>
                  <a:close/>
                </a:path>
                <a:path w="1661159" h="597535">
                  <a:moveTo>
                    <a:pt x="1546860" y="0"/>
                  </a:moveTo>
                  <a:lnTo>
                    <a:pt x="883513" y="383501"/>
                  </a:lnTo>
                  <a:lnTo>
                    <a:pt x="862520" y="392734"/>
                  </a:lnTo>
                  <a:lnTo>
                    <a:pt x="838187" y="398614"/>
                  </a:lnTo>
                  <a:lnTo>
                    <a:pt x="812076" y="400659"/>
                  </a:lnTo>
                  <a:lnTo>
                    <a:pt x="1081478" y="400659"/>
                  </a:lnTo>
                  <a:lnTo>
                    <a:pt x="1660766" y="65798"/>
                  </a:lnTo>
                  <a:lnTo>
                    <a:pt x="1546860" y="0"/>
                  </a:lnTo>
                  <a:close/>
                </a:path>
              </a:pathLst>
            </a:custGeom>
            <a:solidFill>
              <a:srgbClr val="A8D6D7"/>
            </a:solidFill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3" name="object 5"/>
            <p:cNvSpPr/>
            <p:nvPr/>
          </p:nvSpPr>
          <p:spPr>
            <a:xfrm>
              <a:off x="7643473" y="3629075"/>
              <a:ext cx="21590" cy="9525"/>
            </a:xfrm>
            <a:custGeom>
              <a:avLst/>
              <a:gdLst/>
              <a:ahLst/>
              <a:cxnLst/>
              <a:rect l="l" t="t" r="r" b="b"/>
              <a:pathLst>
                <a:path w="21590" h="9525">
                  <a:moveTo>
                    <a:pt x="20993" y="0"/>
                  </a:moveTo>
                  <a:lnTo>
                    <a:pt x="0" y="9232"/>
                  </a:lnTo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4" name="object 6"/>
            <p:cNvSpPr/>
            <p:nvPr/>
          </p:nvSpPr>
          <p:spPr>
            <a:xfrm>
              <a:off x="7619158" y="3638305"/>
              <a:ext cx="24765" cy="6350"/>
            </a:xfrm>
            <a:custGeom>
              <a:avLst/>
              <a:gdLst/>
              <a:ahLst/>
              <a:cxnLst/>
              <a:rect l="l" t="t" r="r" b="b"/>
              <a:pathLst>
                <a:path w="24765" h="6350">
                  <a:moveTo>
                    <a:pt x="24307" y="0"/>
                  </a:moveTo>
                  <a:lnTo>
                    <a:pt x="0" y="5892"/>
                  </a:lnTo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5" name="object 7"/>
            <p:cNvSpPr/>
            <p:nvPr/>
          </p:nvSpPr>
          <p:spPr>
            <a:xfrm>
              <a:off x="7407933" y="3245564"/>
              <a:ext cx="1034415" cy="598170"/>
            </a:xfrm>
            <a:custGeom>
              <a:avLst/>
              <a:gdLst/>
              <a:ahLst/>
              <a:cxnLst/>
              <a:rect l="l" t="t" r="r" b="b"/>
              <a:pathLst>
                <a:path w="1034415" h="598170">
                  <a:moveTo>
                    <a:pt x="0" y="531749"/>
                  </a:moveTo>
                  <a:lnTo>
                    <a:pt x="113931" y="597547"/>
                  </a:lnTo>
                  <a:lnTo>
                    <a:pt x="1033792" y="65798"/>
                  </a:lnTo>
                  <a:lnTo>
                    <a:pt x="919861" y="0"/>
                  </a:lnTo>
                  <a:lnTo>
                    <a:pt x="256527" y="383514"/>
                  </a:lnTo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6" name="object 8"/>
            <p:cNvSpPr/>
            <p:nvPr/>
          </p:nvSpPr>
          <p:spPr>
            <a:xfrm>
              <a:off x="7593046" y="3644191"/>
              <a:ext cx="26670" cy="2540"/>
            </a:xfrm>
            <a:custGeom>
              <a:avLst/>
              <a:gdLst/>
              <a:ahLst/>
              <a:cxnLst/>
              <a:rect l="l" t="t" r="r" b="b"/>
              <a:pathLst>
                <a:path w="26670" h="2539">
                  <a:moveTo>
                    <a:pt x="-6400" y="1022"/>
                  </a:moveTo>
                  <a:lnTo>
                    <a:pt x="32512" y="1022"/>
                  </a:lnTo>
                </a:path>
              </a:pathLst>
            </a:custGeom>
            <a:ln w="14846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7" name="object 9"/>
            <p:cNvSpPr/>
            <p:nvPr/>
          </p:nvSpPr>
          <p:spPr>
            <a:xfrm>
              <a:off x="7521859" y="3629072"/>
              <a:ext cx="21590" cy="9525"/>
            </a:xfrm>
            <a:custGeom>
              <a:avLst/>
              <a:gdLst/>
              <a:ahLst/>
              <a:cxnLst/>
              <a:rect l="l" t="t" r="r" b="b"/>
              <a:pathLst>
                <a:path w="21590" h="9525">
                  <a:moveTo>
                    <a:pt x="20993" y="9232"/>
                  </a:moveTo>
                  <a:lnTo>
                    <a:pt x="0" y="0"/>
                  </a:lnTo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8" name="object 10"/>
            <p:cNvSpPr/>
            <p:nvPr/>
          </p:nvSpPr>
          <p:spPr>
            <a:xfrm>
              <a:off x="7542856" y="363829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29" h="6350">
                  <a:moveTo>
                    <a:pt x="24066" y="5892"/>
                  </a:moveTo>
                  <a:lnTo>
                    <a:pt x="0" y="0"/>
                  </a:lnTo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9" name="object 11"/>
            <p:cNvSpPr/>
            <p:nvPr/>
          </p:nvSpPr>
          <p:spPr>
            <a:xfrm>
              <a:off x="7566929" y="3644185"/>
              <a:ext cx="26670" cy="2540"/>
            </a:xfrm>
            <a:custGeom>
              <a:avLst/>
              <a:gdLst/>
              <a:ahLst/>
              <a:cxnLst/>
              <a:rect l="l" t="t" r="r" b="b"/>
              <a:pathLst>
                <a:path w="26670" h="2539">
                  <a:moveTo>
                    <a:pt x="-6400" y="1022"/>
                  </a:moveTo>
                  <a:lnTo>
                    <a:pt x="32512" y="1022"/>
                  </a:lnTo>
                </a:path>
              </a:pathLst>
            </a:custGeom>
            <a:ln w="14846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0" name="object 12"/>
            <p:cNvSpPr/>
            <p:nvPr/>
          </p:nvSpPr>
          <p:spPr>
            <a:xfrm>
              <a:off x="6780956" y="3267328"/>
              <a:ext cx="741045" cy="427990"/>
            </a:xfrm>
            <a:custGeom>
              <a:avLst/>
              <a:gdLst/>
              <a:ahLst/>
              <a:cxnLst/>
              <a:rect l="l" t="t" r="r" b="b"/>
              <a:pathLst>
                <a:path w="741045" h="427989">
                  <a:moveTo>
                    <a:pt x="740905" y="361746"/>
                  </a:moveTo>
                  <a:lnTo>
                    <a:pt x="113918" y="0"/>
                  </a:lnTo>
                  <a:lnTo>
                    <a:pt x="0" y="65811"/>
                  </a:lnTo>
                  <a:lnTo>
                    <a:pt x="626973" y="427545"/>
                  </a:lnTo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1" name="object 13"/>
            <p:cNvSpPr/>
            <p:nvPr/>
          </p:nvSpPr>
          <p:spPr>
            <a:xfrm>
              <a:off x="7423812" y="3706900"/>
              <a:ext cx="10795" cy="14604"/>
            </a:xfrm>
            <a:custGeom>
              <a:avLst/>
              <a:gdLst/>
              <a:ahLst/>
              <a:cxnLst/>
              <a:rect l="l" t="t" r="r" b="b"/>
              <a:pathLst>
                <a:path w="10795" h="14604">
                  <a:moveTo>
                    <a:pt x="10236" y="14084"/>
                  </a:moveTo>
                  <a:lnTo>
                    <a:pt x="0" y="0"/>
                  </a:lnTo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2" name="object 14"/>
            <p:cNvSpPr/>
            <p:nvPr/>
          </p:nvSpPr>
          <p:spPr>
            <a:xfrm>
              <a:off x="7423808" y="3751190"/>
              <a:ext cx="10795" cy="14604"/>
            </a:xfrm>
            <a:custGeom>
              <a:avLst/>
              <a:gdLst/>
              <a:ahLst/>
              <a:cxnLst/>
              <a:rect l="l" t="t" r="r" b="b"/>
              <a:pathLst>
                <a:path w="10795" h="14604">
                  <a:moveTo>
                    <a:pt x="0" y="14084"/>
                  </a:moveTo>
                  <a:lnTo>
                    <a:pt x="10236" y="0"/>
                  </a:lnTo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3" name="object 15"/>
            <p:cNvSpPr/>
            <p:nvPr/>
          </p:nvSpPr>
          <p:spPr>
            <a:xfrm>
              <a:off x="7434049" y="3736098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39">
                  <a:moveTo>
                    <a:pt x="0" y="15100"/>
                  </a:moveTo>
                  <a:lnTo>
                    <a:pt x="3327" y="0"/>
                  </a:lnTo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" name="object 16"/>
            <p:cNvSpPr/>
            <p:nvPr/>
          </p:nvSpPr>
          <p:spPr>
            <a:xfrm>
              <a:off x="7407933" y="3765286"/>
              <a:ext cx="15875" cy="12065"/>
            </a:xfrm>
            <a:custGeom>
              <a:avLst/>
              <a:gdLst/>
              <a:ahLst/>
              <a:cxnLst/>
              <a:rect l="l" t="t" r="r" b="b"/>
              <a:pathLst>
                <a:path w="15875" h="12064">
                  <a:moveTo>
                    <a:pt x="0" y="12026"/>
                  </a:moveTo>
                  <a:lnTo>
                    <a:pt x="15875" y="0"/>
                  </a:lnTo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5" name="object 17"/>
            <p:cNvSpPr/>
            <p:nvPr/>
          </p:nvSpPr>
          <p:spPr>
            <a:xfrm>
              <a:off x="7434049" y="3720976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39">
                  <a:moveTo>
                    <a:pt x="3327" y="15125"/>
                  </a:moveTo>
                  <a:lnTo>
                    <a:pt x="0" y="0"/>
                  </a:lnTo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6" name="object 18"/>
            <p:cNvSpPr/>
            <p:nvPr/>
          </p:nvSpPr>
          <p:spPr>
            <a:xfrm>
              <a:off x="7407933" y="3694878"/>
              <a:ext cx="15875" cy="12065"/>
            </a:xfrm>
            <a:custGeom>
              <a:avLst/>
              <a:gdLst/>
              <a:ahLst/>
              <a:cxnLst/>
              <a:rect l="l" t="t" r="r" b="b"/>
              <a:pathLst>
                <a:path w="15875" h="12064">
                  <a:moveTo>
                    <a:pt x="15875" y="12026"/>
                  </a:moveTo>
                  <a:lnTo>
                    <a:pt x="0" y="0"/>
                  </a:lnTo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7" name="object 19"/>
            <p:cNvSpPr/>
            <p:nvPr/>
          </p:nvSpPr>
          <p:spPr>
            <a:xfrm>
              <a:off x="6944856" y="3135243"/>
              <a:ext cx="826769" cy="470534"/>
            </a:xfrm>
            <a:custGeom>
              <a:avLst/>
              <a:gdLst/>
              <a:ahLst/>
              <a:cxnLst/>
              <a:rect l="l" t="t" r="r" b="b"/>
              <a:pathLst>
                <a:path w="826770" h="470535">
                  <a:moveTo>
                    <a:pt x="178168" y="0"/>
                  </a:moveTo>
                  <a:lnTo>
                    <a:pt x="0" y="103174"/>
                  </a:lnTo>
                  <a:lnTo>
                    <a:pt x="626897" y="465099"/>
                  </a:lnTo>
                  <a:lnTo>
                    <a:pt x="648246" y="470217"/>
                  </a:lnTo>
                  <a:lnTo>
                    <a:pt x="656082" y="469607"/>
                  </a:lnTo>
                  <a:lnTo>
                    <a:pt x="663371" y="467880"/>
                  </a:lnTo>
                  <a:lnTo>
                    <a:pt x="669632" y="465099"/>
                  </a:lnTo>
                  <a:lnTo>
                    <a:pt x="826414" y="374269"/>
                  </a:lnTo>
                  <a:lnTo>
                    <a:pt x="178168" y="0"/>
                  </a:lnTo>
                  <a:close/>
                </a:path>
              </a:pathLst>
            </a:custGeom>
            <a:solidFill>
              <a:srgbClr val="A8D6D7"/>
            </a:solidFill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" name="object 20"/>
            <p:cNvSpPr/>
            <p:nvPr/>
          </p:nvSpPr>
          <p:spPr>
            <a:xfrm>
              <a:off x="6944856" y="3135243"/>
              <a:ext cx="826769" cy="470534"/>
            </a:xfrm>
            <a:custGeom>
              <a:avLst/>
              <a:gdLst/>
              <a:ahLst/>
              <a:cxnLst/>
              <a:rect l="l" t="t" r="r" b="b"/>
              <a:pathLst>
                <a:path w="826770" h="470535">
                  <a:moveTo>
                    <a:pt x="0" y="103174"/>
                  </a:moveTo>
                  <a:lnTo>
                    <a:pt x="626897" y="465099"/>
                  </a:lnTo>
                  <a:lnTo>
                    <a:pt x="633145" y="467880"/>
                  </a:lnTo>
                  <a:lnTo>
                    <a:pt x="640448" y="469607"/>
                  </a:lnTo>
                  <a:lnTo>
                    <a:pt x="648246" y="470217"/>
                  </a:lnTo>
                  <a:lnTo>
                    <a:pt x="656082" y="469607"/>
                  </a:lnTo>
                  <a:lnTo>
                    <a:pt x="663371" y="467880"/>
                  </a:lnTo>
                  <a:lnTo>
                    <a:pt x="669632" y="465099"/>
                  </a:lnTo>
                  <a:lnTo>
                    <a:pt x="826414" y="374269"/>
                  </a:lnTo>
                  <a:lnTo>
                    <a:pt x="178168" y="0"/>
                  </a:lnTo>
                  <a:lnTo>
                    <a:pt x="0" y="103174"/>
                  </a:lnTo>
                  <a:close/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9" name="object 21"/>
            <p:cNvSpPr/>
            <p:nvPr/>
          </p:nvSpPr>
          <p:spPr>
            <a:xfrm>
              <a:off x="7144320" y="2692568"/>
              <a:ext cx="1125855" cy="798195"/>
            </a:xfrm>
            <a:custGeom>
              <a:avLst/>
              <a:gdLst/>
              <a:ahLst/>
              <a:cxnLst/>
              <a:rect l="l" t="t" r="r" b="b"/>
              <a:pathLst>
                <a:path w="1125854" h="798195">
                  <a:moveTo>
                    <a:pt x="0" y="427735"/>
                  </a:moveTo>
                  <a:lnTo>
                    <a:pt x="0" y="279666"/>
                  </a:lnTo>
                  <a:lnTo>
                    <a:pt x="484416" y="0"/>
                  </a:lnTo>
                  <a:lnTo>
                    <a:pt x="1125562" y="370154"/>
                  </a:lnTo>
                  <a:lnTo>
                    <a:pt x="1125562" y="518223"/>
                  </a:lnTo>
                  <a:lnTo>
                    <a:pt x="641146" y="797890"/>
                  </a:lnTo>
                  <a:lnTo>
                    <a:pt x="0" y="427735"/>
                  </a:lnTo>
                  <a:close/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0" name="object 22"/>
            <p:cNvSpPr/>
            <p:nvPr/>
          </p:nvSpPr>
          <p:spPr>
            <a:xfrm>
              <a:off x="7144320" y="2972238"/>
              <a:ext cx="1125855" cy="518795"/>
            </a:xfrm>
            <a:custGeom>
              <a:avLst/>
              <a:gdLst/>
              <a:ahLst/>
              <a:cxnLst/>
              <a:rect l="l" t="t" r="r" b="b"/>
              <a:pathLst>
                <a:path w="1125854" h="518795">
                  <a:moveTo>
                    <a:pt x="0" y="0"/>
                  </a:moveTo>
                  <a:lnTo>
                    <a:pt x="641146" y="370154"/>
                  </a:lnTo>
                  <a:lnTo>
                    <a:pt x="1125562" y="90487"/>
                  </a:lnTo>
                  <a:lnTo>
                    <a:pt x="641146" y="370154"/>
                  </a:lnTo>
                  <a:lnTo>
                    <a:pt x="641146" y="518236"/>
                  </a:lnTo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1" name="object 23"/>
            <p:cNvSpPr/>
            <p:nvPr/>
          </p:nvSpPr>
          <p:spPr>
            <a:xfrm>
              <a:off x="7429280" y="2857075"/>
              <a:ext cx="556260" cy="321310"/>
            </a:xfrm>
            <a:custGeom>
              <a:avLst/>
              <a:gdLst/>
              <a:ahLst/>
              <a:cxnLst/>
              <a:rect l="l" t="t" r="r" b="b"/>
              <a:pathLst>
                <a:path w="556259" h="321310">
                  <a:moveTo>
                    <a:pt x="0" y="115163"/>
                  </a:moveTo>
                  <a:lnTo>
                    <a:pt x="199453" y="0"/>
                  </a:lnTo>
                  <a:lnTo>
                    <a:pt x="555650" y="205651"/>
                  </a:lnTo>
                  <a:lnTo>
                    <a:pt x="356171" y="320801"/>
                  </a:lnTo>
                  <a:lnTo>
                    <a:pt x="0" y="115163"/>
                  </a:lnTo>
                  <a:close/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2" name="object 24"/>
            <p:cNvSpPr/>
            <p:nvPr/>
          </p:nvSpPr>
          <p:spPr>
            <a:xfrm>
              <a:off x="7557499" y="2857077"/>
              <a:ext cx="71755" cy="189230"/>
            </a:xfrm>
            <a:custGeom>
              <a:avLst/>
              <a:gdLst/>
              <a:ahLst/>
              <a:cxnLst/>
              <a:rect l="l" t="t" r="r" b="b"/>
              <a:pathLst>
                <a:path w="71754" h="189230">
                  <a:moveTo>
                    <a:pt x="71234" y="0"/>
                  </a:moveTo>
                  <a:lnTo>
                    <a:pt x="71234" y="148069"/>
                  </a:lnTo>
                  <a:lnTo>
                    <a:pt x="0" y="189191"/>
                  </a:lnTo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3" name="object 25"/>
            <p:cNvSpPr/>
            <p:nvPr/>
          </p:nvSpPr>
          <p:spPr>
            <a:xfrm>
              <a:off x="7628733" y="3005144"/>
              <a:ext cx="227965" cy="132080"/>
            </a:xfrm>
            <a:custGeom>
              <a:avLst/>
              <a:gdLst/>
              <a:ahLst/>
              <a:cxnLst/>
              <a:rect l="l" t="t" r="r" b="b"/>
              <a:pathLst>
                <a:path w="227965" h="132080">
                  <a:moveTo>
                    <a:pt x="0" y="0"/>
                  </a:moveTo>
                  <a:lnTo>
                    <a:pt x="227952" y="131610"/>
                  </a:lnTo>
                </a:path>
              </a:pathLst>
            </a:custGeom>
            <a:ln w="12801">
              <a:solidFill>
                <a:srgbClr val="52B7B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5" name="object 3"/>
          <p:cNvSpPr/>
          <p:nvPr/>
        </p:nvSpPr>
        <p:spPr>
          <a:xfrm>
            <a:off x="6970944" y="6026165"/>
            <a:ext cx="1320094" cy="7551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1" name="object 46">
            <a:extLst>
              <a:ext uri="{FF2B5EF4-FFF2-40B4-BE49-F238E27FC236}">
                <a16:creationId xmlns:a16="http://schemas.microsoft.com/office/drawing/2014/main" id="{A4E72938-DB48-48FF-9472-B21E584A1C4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83756" y="10254386"/>
            <a:ext cx="6807694" cy="1346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РАССМОТРЕНИЕ ВТОРЫХ РЕДАКЦИЙ ПРОЕКТОВ СВОДОВ ПРАВИЛ «ГРАДОСТРОИТЕЛЬСТВО. КОМПЛЕКСНОЕ РАЗВИТИЕ ТЕРРИТОРИЙ»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05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9"/>
          <p:cNvSpPr/>
          <p:nvPr/>
        </p:nvSpPr>
        <p:spPr>
          <a:xfrm>
            <a:off x="9421996" y="1941220"/>
            <a:ext cx="4534276" cy="5767680"/>
          </a:xfrm>
          <a:custGeom>
            <a:avLst/>
            <a:gdLst/>
            <a:ahLst/>
            <a:cxnLst/>
            <a:rect l="l" t="t" r="r" b="b"/>
            <a:pathLst>
              <a:path w="2339975" h="2270759">
                <a:moveTo>
                  <a:pt x="0" y="2270569"/>
                </a:moveTo>
                <a:lnTo>
                  <a:pt x="2339479" y="2270569"/>
                </a:lnTo>
                <a:lnTo>
                  <a:pt x="2339479" y="0"/>
                </a:lnTo>
                <a:lnTo>
                  <a:pt x="0" y="0"/>
                </a:lnTo>
                <a:lnTo>
                  <a:pt x="0" y="22705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2225">
            <a:noFill/>
          </a:ln>
        </p:spPr>
        <p:txBody>
          <a:bodyPr wrap="square" lIns="72000" tIns="72000" rIns="72000" bIns="72000" rtlCol="0" anchor="ctr" anchorCtr="0"/>
          <a:lstStyle/>
          <a:p>
            <a:pPr algn="ctr"/>
            <a:r>
              <a:rPr lang="ru-RU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 разрабатываемых </a:t>
            </a:r>
            <a:endParaRPr lang="ru-RU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сводов </a:t>
            </a:r>
            <a:r>
              <a:rPr lang="ru-RU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правил </a:t>
            </a:r>
            <a:r>
              <a:rPr lang="ru-RU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учетом СП42.13330.2016, </a:t>
            </a:r>
            <a:r>
              <a:rPr lang="ru-RU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РНГП/МНГП</a:t>
            </a:r>
            <a:endParaRPr lang="ru-RU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605394"/>
            <a:ext cx="120371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u-RU" sz="2800" kern="12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ПРИМЕНЕНИЕ СВОДОВ ПРАВИЛ В ГРАДОСТРОИТЕЛЬНОЙ ДОКУМЕНТАЦИИ</a:t>
            </a:r>
            <a:endParaRPr lang="ru-RU" sz="2800" kern="12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15201" y="10080002"/>
            <a:ext cx="14897100" cy="504190"/>
          </a:xfrm>
          <a:custGeom>
            <a:avLst/>
            <a:gdLst/>
            <a:ahLst/>
            <a:cxnLst/>
            <a:rect l="l" t="t" r="r" b="b"/>
            <a:pathLst>
              <a:path w="14897100" h="504190">
                <a:moveTo>
                  <a:pt x="0" y="503999"/>
                </a:moveTo>
                <a:lnTo>
                  <a:pt x="14896795" y="503999"/>
                </a:lnTo>
                <a:lnTo>
                  <a:pt x="14896795" y="0"/>
                </a:lnTo>
                <a:lnTo>
                  <a:pt x="0" y="0"/>
                </a:lnTo>
                <a:lnTo>
                  <a:pt x="0" y="503999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23850" y="10214483"/>
            <a:ext cx="233692" cy="234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40541" y="10215002"/>
            <a:ext cx="0" cy="234315"/>
          </a:xfrm>
          <a:custGeom>
            <a:avLst/>
            <a:gdLst/>
            <a:ahLst/>
            <a:cxnLst/>
            <a:rect l="l" t="t" r="r" b="b"/>
            <a:pathLst>
              <a:path h="234315">
                <a:moveTo>
                  <a:pt x="0" y="0"/>
                </a:moveTo>
                <a:lnTo>
                  <a:pt x="0" y="23399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bject 201"/>
          <p:cNvSpPr txBox="1">
            <a:spLocks noGrp="1"/>
          </p:cNvSpPr>
          <p:nvPr>
            <p:ph type="sldNum" sz="quarter" idx="7"/>
          </p:nvPr>
        </p:nvSpPr>
        <p:spPr>
          <a:xfrm>
            <a:off x="14398094" y="10202208"/>
            <a:ext cx="216534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fld>
            <a:endParaRPr spc="-204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A26D3237-2945-4A9B-89A2-CCB02E292300}"/>
              </a:ext>
            </a:extLst>
          </p:cNvPr>
          <p:cNvSpPr txBox="1"/>
          <p:nvPr/>
        </p:nvSpPr>
        <p:spPr>
          <a:xfrm>
            <a:off x="740541" y="1941221"/>
            <a:ext cx="7050909" cy="1652879"/>
          </a:xfrm>
          <a:prstGeom prst="rect">
            <a:avLst/>
          </a:prstGeom>
          <a:ln w="22225">
            <a:solidFill>
              <a:srgbClr val="8DC63F"/>
            </a:solidFill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700" algn="ctr">
              <a:spcAft>
                <a:spcPts val="600"/>
              </a:spcAft>
            </a:pPr>
            <a:r>
              <a:rPr lang="ru-RU" sz="16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ТЕРРИТОРИАЛЬНОЕ ПЛАНИРОВАНИЕ И ГРАДОСТРОИТЕЛЬНОЕ ЗОНИРОВАНИЕ</a:t>
            </a:r>
          </a:p>
          <a:p>
            <a:pPr marL="12700" algn="ctr">
              <a:spcAft>
                <a:spcPts val="600"/>
              </a:spcAft>
            </a:pPr>
            <a:r>
              <a:rPr lang="ru-RU" sz="16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600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территорий путем </a:t>
            </a:r>
            <a:r>
              <a:rPr lang="ru-RU" sz="16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функционального, территориального зонирования, </a:t>
            </a:r>
            <a:r>
              <a:rPr lang="ru-RU" sz="1600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размещения объектов федерального, регионального и местного </a:t>
            </a:r>
            <a:r>
              <a:rPr lang="ru-RU" sz="16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значения и </a:t>
            </a:r>
            <a:r>
              <a:rPr lang="ru-RU" sz="1600" dirty="0" err="1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градрегламентов</a:t>
            </a:r>
            <a:r>
              <a:rPr lang="ru-RU" sz="16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6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8096250" y="2755900"/>
            <a:ext cx="990600" cy="0"/>
          </a:xfrm>
          <a:prstGeom prst="straightConnector1">
            <a:avLst/>
          </a:prstGeom>
          <a:ln w="34925">
            <a:solidFill>
              <a:srgbClr val="8DC63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:a16="http://schemas.microsoft.com/office/drawing/2014/main" id="{A26D3237-2945-4A9B-89A2-CCB02E292300}"/>
              </a:ext>
            </a:extLst>
          </p:cNvPr>
          <p:cNvSpPr txBox="1"/>
          <p:nvPr/>
        </p:nvSpPr>
        <p:spPr>
          <a:xfrm>
            <a:off x="749431" y="3822700"/>
            <a:ext cx="7042019" cy="1901169"/>
          </a:xfrm>
          <a:prstGeom prst="rect">
            <a:avLst/>
          </a:prstGeom>
          <a:ln w="22225">
            <a:solidFill>
              <a:srgbClr val="8DC63F"/>
            </a:solidFill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700" algn="ctr">
              <a:spcAft>
                <a:spcPts val="600"/>
              </a:spcAft>
            </a:pPr>
            <a:r>
              <a:rPr lang="ru-RU" sz="16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ПЛАНИРОВКА ТЕРРИТОРИИ</a:t>
            </a: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ctr">
              <a:spcAft>
                <a:spcPts val="600"/>
              </a:spcAft>
            </a:pPr>
            <a:r>
              <a:rPr lang="ru-RU" sz="16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Выделение </a:t>
            </a:r>
            <a:r>
              <a:rPr lang="ru-RU" sz="1600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функционально-планировочных жилых образований (кварталов, микрорайонов, районов), нормирование в области градостроительного проектирования с учетом региональных и местных особенностей, дифференциация жилых зон по типам застройки, этажности, плотности, </a:t>
            </a:r>
            <a:r>
              <a:rPr lang="ru-RU" sz="16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местоположению</a:t>
            </a:r>
            <a:endParaRPr lang="ru-RU" sz="16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8096249" y="4737100"/>
            <a:ext cx="990600" cy="0"/>
          </a:xfrm>
          <a:prstGeom prst="straightConnector1">
            <a:avLst/>
          </a:prstGeom>
          <a:ln w="34925">
            <a:solidFill>
              <a:srgbClr val="8DC63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3">
            <a:extLst>
              <a:ext uri="{FF2B5EF4-FFF2-40B4-BE49-F238E27FC236}">
                <a16:creationId xmlns:a16="http://schemas.microsoft.com/office/drawing/2014/main" id="{A26D3237-2945-4A9B-89A2-CCB02E292300}"/>
              </a:ext>
            </a:extLst>
          </p:cNvPr>
          <p:cNvSpPr txBox="1"/>
          <p:nvPr/>
        </p:nvSpPr>
        <p:spPr>
          <a:xfrm>
            <a:off x="749431" y="6051345"/>
            <a:ext cx="7042019" cy="1657555"/>
          </a:xfrm>
          <a:prstGeom prst="rect">
            <a:avLst/>
          </a:prstGeom>
          <a:ln w="22225">
            <a:solidFill>
              <a:srgbClr val="8DC63F"/>
            </a:solidFill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700" algn="ctr">
              <a:spcAft>
                <a:spcPts val="600"/>
              </a:spcAft>
            </a:pPr>
            <a:r>
              <a:rPr lang="ru-RU" sz="16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МЕЖЕВАНИЕ ТЕРРИТОРИИ </a:t>
            </a: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ctr">
              <a:spcAft>
                <a:spcPts val="600"/>
              </a:spcAft>
            </a:pPr>
            <a:r>
              <a:rPr lang="ru-RU" sz="16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жилой </a:t>
            </a:r>
            <a:r>
              <a:rPr lang="ru-RU" sz="1600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застройки для выделения земельных участков отдельных жилых многоквартирных зданий, одноквартирных домов или их </a:t>
            </a:r>
            <a:r>
              <a:rPr lang="ru-RU" sz="16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групп, </a:t>
            </a:r>
            <a:r>
              <a:rPr lang="ru-RU" sz="1600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также иных объектов капитального строительства, строений, сооружений </a:t>
            </a:r>
            <a:r>
              <a:rPr lang="ru-RU" sz="16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600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этой территории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8096249" y="6870700"/>
            <a:ext cx="990600" cy="0"/>
          </a:xfrm>
          <a:prstGeom prst="straightConnector1">
            <a:avLst/>
          </a:prstGeom>
          <a:ln w="34925">
            <a:solidFill>
              <a:srgbClr val="8DC63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ject 3">
            <a:extLst>
              <a:ext uri="{FF2B5EF4-FFF2-40B4-BE49-F238E27FC236}">
                <a16:creationId xmlns:a16="http://schemas.microsoft.com/office/drawing/2014/main" id="{A26D3237-2945-4A9B-89A2-CCB02E292300}"/>
              </a:ext>
            </a:extLst>
          </p:cNvPr>
          <p:cNvSpPr txBox="1"/>
          <p:nvPr/>
        </p:nvSpPr>
        <p:spPr>
          <a:xfrm>
            <a:off x="749431" y="8037222"/>
            <a:ext cx="7050909" cy="1433218"/>
          </a:xfrm>
          <a:prstGeom prst="rect">
            <a:avLst/>
          </a:prstGeom>
          <a:ln w="22225">
            <a:solidFill>
              <a:srgbClr val="8DC63F"/>
            </a:solidFill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700" algn="ctr">
              <a:spcAft>
                <a:spcPts val="600"/>
              </a:spcAft>
            </a:pPr>
            <a:r>
              <a:rPr lang="ru-RU" sz="16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АРХИТЕКТУРНО-СТРОИТЕЛЬНОЕ ПРОЕКТИРОВАНИЕ ЗДАНИЙ И КОМПЛЕКСОВ </a:t>
            </a: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ctr">
              <a:spcAft>
                <a:spcPts val="600"/>
              </a:spcAft>
            </a:pPr>
            <a:r>
              <a:rPr lang="ru-RU" sz="16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ru-RU" sz="16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ч</a:t>
            </a:r>
            <a:r>
              <a:rPr lang="ru-RU" sz="1600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жилых многоквартирных зданий, одноквартирных домов </a:t>
            </a:r>
            <a:r>
              <a:rPr lang="ru-RU" sz="16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</a:t>
            </a:r>
            <a:r>
              <a:rPr lang="ru-RU" sz="1600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их </a:t>
            </a:r>
            <a:r>
              <a:rPr lang="ru-RU" sz="16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</a:t>
            </a:r>
            <a:endParaRPr lang="ru-RU" sz="16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8105140" y="8699500"/>
            <a:ext cx="990600" cy="0"/>
          </a:xfrm>
          <a:prstGeom prst="straightConnector1">
            <a:avLst/>
          </a:prstGeom>
          <a:ln w="34925">
            <a:solidFill>
              <a:srgbClr val="8DC63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bject 9"/>
          <p:cNvSpPr/>
          <p:nvPr/>
        </p:nvSpPr>
        <p:spPr>
          <a:xfrm>
            <a:off x="9400540" y="8037222"/>
            <a:ext cx="4534276" cy="1433217"/>
          </a:xfrm>
          <a:custGeom>
            <a:avLst/>
            <a:gdLst/>
            <a:ahLst/>
            <a:cxnLst/>
            <a:rect l="l" t="t" r="r" b="b"/>
            <a:pathLst>
              <a:path w="2339975" h="2270759">
                <a:moveTo>
                  <a:pt x="0" y="2270569"/>
                </a:moveTo>
                <a:lnTo>
                  <a:pt x="2339479" y="2270569"/>
                </a:lnTo>
                <a:lnTo>
                  <a:pt x="2339479" y="0"/>
                </a:lnTo>
                <a:lnTo>
                  <a:pt x="0" y="0"/>
                </a:lnTo>
                <a:lnTo>
                  <a:pt x="0" y="22705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2225">
            <a:noFill/>
          </a:ln>
        </p:spPr>
        <p:txBody>
          <a:bodyPr wrap="square" lIns="72000" tIns="72000" rIns="72000" bIns="72000" rtlCol="0" anchor="ctr" anchorCtr="0"/>
          <a:lstStyle/>
          <a:p>
            <a:pPr algn="ctr"/>
            <a:r>
              <a:rPr lang="ru-RU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применения СП53.13330.2022</a:t>
            </a:r>
            <a:r>
              <a:rPr lang="ru-RU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ctr"/>
            <a:r>
              <a:rPr lang="ru-RU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СП54.13330.2022, </a:t>
            </a:r>
            <a:r>
              <a:rPr lang="ru-RU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СП118.13330.2022 </a:t>
            </a:r>
            <a:r>
              <a:rPr lang="ru-RU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др</a:t>
            </a:r>
            <a:r>
              <a:rPr lang="ru-RU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bject 46">
            <a:extLst>
              <a:ext uri="{FF2B5EF4-FFF2-40B4-BE49-F238E27FC236}">
                <a16:creationId xmlns:a16="http://schemas.microsoft.com/office/drawing/2014/main" id="{A4E72938-DB48-48FF-9472-B21E584A1C4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83756" y="10254386"/>
            <a:ext cx="6807694" cy="1346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РАССМОТРЕНИЕ ВТОРЫХ РЕДАКЦИЙ ПРОЕКТОВ СВОДОВ ПРАВИЛ «ГРАДОСТРОИТЕЛЬСТВО. КОМПЛЕКСНОЕ РАЗВИТИЕ ТЕРРИТОРИЙ»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887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605394"/>
            <a:ext cx="120371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u-RU" sz="2800" kern="12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ОПЫТ ДОМ.РФ В РАЗРАБОТКЕ ППТ НА ОСНОВЕ СТАНДАРТА КОМПЛЕКСНОГО РАЗВИТИЯ ТЕРРИТОРИЙ</a:t>
            </a:r>
            <a:endParaRPr lang="ru-RU" sz="2800" kern="12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15201" y="10080002"/>
            <a:ext cx="14897100" cy="504190"/>
          </a:xfrm>
          <a:custGeom>
            <a:avLst/>
            <a:gdLst/>
            <a:ahLst/>
            <a:cxnLst/>
            <a:rect l="l" t="t" r="r" b="b"/>
            <a:pathLst>
              <a:path w="14897100" h="504190">
                <a:moveTo>
                  <a:pt x="0" y="503999"/>
                </a:moveTo>
                <a:lnTo>
                  <a:pt x="14896795" y="503999"/>
                </a:lnTo>
                <a:lnTo>
                  <a:pt x="14896795" y="0"/>
                </a:lnTo>
                <a:lnTo>
                  <a:pt x="0" y="0"/>
                </a:lnTo>
                <a:lnTo>
                  <a:pt x="0" y="503999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23850" y="10214483"/>
            <a:ext cx="233692" cy="234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40541" y="10215002"/>
            <a:ext cx="0" cy="234315"/>
          </a:xfrm>
          <a:custGeom>
            <a:avLst/>
            <a:gdLst/>
            <a:ahLst/>
            <a:cxnLst/>
            <a:rect l="l" t="t" r="r" b="b"/>
            <a:pathLst>
              <a:path h="234315">
                <a:moveTo>
                  <a:pt x="0" y="0"/>
                </a:moveTo>
                <a:lnTo>
                  <a:pt x="0" y="23399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bject 201"/>
          <p:cNvSpPr txBox="1">
            <a:spLocks noGrp="1"/>
          </p:cNvSpPr>
          <p:nvPr>
            <p:ph type="sldNum" sz="quarter" idx="7"/>
          </p:nvPr>
        </p:nvSpPr>
        <p:spPr>
          <a:xfrm>
            <a:off x="14398094" y="10202208"/>
            <a:ext cx="216534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fld>
            <a:endParaRPr spc="-204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bject 3"/>
          <p:cNvSpPr/>
          <p:nvPr/>
        </p:nvSpPr>
        <p:spPr>
          <a:xfrm flipH="1">
            <a:off x="713091" y="1847849"/>
            <a:ext cx="45719" cy="1060451"/>
          </a:xfrm>
          <a:custGeom>
            <a:avLst/>
            <a:gdLst/>
            <a:ahLst/>
            <a:cxnLst/>
            <a:rect l="l" t="t" r="r" b="b"/>
            <a:pathLst>
              <a:path h="908050">
                <a:moveTo>
                  <a:pt x="0" y="0"/>
                </a:moveTo>
                <a:lnTo>
                  <a:pt x="0" y="908024"/>
                </a:lnTo>
              </a:path>
            </a:pathLst>
          </a:custGeom>
          <a:ln w="77622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3756" y="1847850"/>
            <a:ext cx="6274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ВНЕСЕНИЕ ИЗМЕНЕНИЙ В ППТ МИКРОРАЙОНА «МЕЙ» В Г.О. НАЛЬЧИК В СООТВЕТСТВИИ С ТРЕБОВАНИЯМИ СТАНДАРТА (утв. 27.07.2021)</a:t>
            </a:r>
            <a:endParaRPr lang="ru-RU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bject 3"/>
          <p:cNvSpPr/>
          <p:nvPr/>
        </p:nvSpPr>
        <p:spPr>
          <a:xfrm flipH="1">
            <a:off x="8256891" y="1847849"/>
            <a:ext cx="45719" cy="1060451"/>
          </a:xfrm>
          <a:custGeom>
            <a:avLst/>
            <a:gdLst/>
            <a:ahLst/>
            <a:cxnLst/>
            <a:rect l="l" t="t" r="r" b="b"/>
            <a:pathLst>
              <a:path h="908050">
                <a:moveTo>
                  <a:pt x="0" y="0"/>
                </a:moveTo>
                <a:lnTo>
                  <a:pt x="0" y="908024"/>
                </a:lnTo>
              </a:path>
            </a:pathLst>
          </a:custGeom>
          <a:ln w="77622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527556" y="1847850"/>
            <a:ext cx="5870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ДПТ В РАЙОНЕ ПОЛУОСТРОВА САПЕРНЫЙ ОСТРОВА РУССКИЙ ВЛАДИВОСТОКСКОГО Г.О. ПРИМОРСКОГО КРАЯ (утв. 25.08.2021)</a:t>
            </a:r>
            <a:endParaRPr lang="ru-RU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t="43210" r="40077" b="3413"/>
          <a:stretch/>
        </p:blipFill>
        <p:spPr>
          <a:xfrm>
            <a:off x="704850" y="3517900"/>
            <a:ext cx="3931301" cy="555628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13853" r="49607" b="50119"/>
          <a:stretch/>
        </p:blipFill>
        <p:spPr>
          <a:xfrm>
            <a:off x="4798678" y="3521174"/>
            <a:ext cx="3115901" cy="17536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1" t="13481" r="8070" b="55875"/>
          <a:stretch/>
        </p:blipFill>
        <p:spPr>
          <a:xfrm>
            <a:off x="4798678" y="5395295"/>
            <a:ext cx="3115901" cy="1777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54274" r="49496" b="8666"/>
          <a:stretch/>
        </p:blipFill>
        <p:spPr>
          <a:xfrm>
            <a:off x="4798678" y="7293574"/>
            <a:ext cx="3115901" cy="17806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3150389"/>
            <a:ext cx="4792067" cy="6550404"/>
          </a:xfrm>
          <a:prstGeom prst="rect">
            <a:avLst/>
          </a:prstGeom>
        </p:spPr>
      </p:pic>
      <p:sp>
        <p:nvSpPr>
          <p:cNvPr id="19" name="object 46">
            <a:extLst>
              <a:ext uri="{FF2B5EF4-FFF2-40B4-BE49-F238E27FC236}">
                <a16:creationId xmlns:a16="http://schemas.microsoft.com/office/drawing/2014/main" id="{A4E72938-DB48-48FF-9472-B21E584A1C4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83756" y="10254386"/>
            <a:ext cx="6807694" cy="1346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РАССМОТРЕНИЕ ВТОРЫХ РЕДАКЦИЙ ПРОЕКТОВ СВОДОВ ПРАВИЛ «ГРАДОСТРОИТЕЛЬСТВО. КОМПЛЕКСНОЕ РАЗВИТИЕ ТЕРРИТОРИЙ»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89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605394"/>
            <a:ext cx="120371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u-RU" sz="2800" kern="12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 СВОДОВ ПРАВИЛ В СИСТЕМЕ НОРМИРОВАНИЯ</a:t>
            </a:r>
            <a:endParaRPr lang="ru-RU" sz="2800" kern="12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15201" y="10080002"/>
            <a:ext cx="14897100" cy="504190"/>
          </a:xfrm>
          <a:custGeom>
            <a:avLst/>
            <a:gdLst/>
            <a:ahLst/>
            <a:cxnLst/>
            <a:rect l="l" t="t" r="r" b="b"/>
            <a:pathLst>
              <a:path w="14897100" h="504190">
                <a:moveTo>
                  <a:pt x="0" y="503999"/>
                </a:moveTo>
                <a:lnTo>
                  <a:pt x="14896795" y="503999"/>
                </a:lnTo>
                <a:lnTo>
                  <a:pt x="14896795" y="0"/>
                </a:lnTo>
                <a:lnTo>
                  <a:pt x="0" y="0"/>
                </a:lnTo>
                <a:lnTo>
                  <a:pt x="0" y="503999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23850" y="10214483"/>
            <a:ext cx="233692" cy="234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40541" y="10215002"/>
            <a:ext cx="0" cy="234315"/>
          </a:xfrm>
          <a:custGeom>
            <a:avLst/>
            <a:gdLst/>
            <a:ahLst/>
            <a:cxnLst/>
            <a:rect l="l" t="t" r="r" b="b"/>
            <a:pathLst>
              <a:path h="234315">
                <a:moveTo>
                  <a:pt x="0" y="0"/>
                </a:moveTo>
                <a:lnTo>
                  <a:pt x="0" y="23399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bject 201"/>
          <p:cNvSpPr txBox="1">
            <a:spLocks noGrp="1"/>
          </p:cNvSpPr>
          <p:nvPr>
            <p:ph type="sldNum" sz="quarter" idx="7"/>
          </p:nvPr>
        </p:nvSpPr>
        <p:spPr>
          <a:xfrm>
            <a:off x="14398094" y="10202208"/>
            <a:ext cx="216534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fld>
            <a:endParaRPr spc="-204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A26D3237-2945-4A9B-89A2-CCB02E292300}"/>
              </a:ext>
            </a:extLst>
          </p:cNvPr>
          <p:cNvSpPr txBox="1"/>
          <p:nvPr/>
        </p:nvSpPr>
        <p:spPr>
          <a:xfrm>
            <a:off x="707299" y="2893574"/>
            <a:ext cx="3332079" cy="5958326"/>
          </a:xfrm>
          <a:prstGeom prst="rect">
            <a:avLst/>
          </a:prstGeom>
          <a:ln w="22225">
            <a:solidFill>
              <a:srgbClr val="8DC63F"/>
            </a:solidFill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700" algn="ctr">
              <a:spcAft>
                <a:spcPts val="600"/>
              </a:spcAft>
            </a:pPr>
            <a:r>
              <a:rPr lang="ru-RU" sz="16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ГРАДОСТРОИТЕЛЬНЫЙ </a:t>
            </a: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ctr">
              <a:spcAft>
                <a:spcPts val="600"/>
              </a:spcAft>
            </a:pPr>
            <a:r>
              <a:rPr lang="ru-RU" sz="16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КОДЕКС</a:t>
            </a:r>
          </a:p>
          <a:p>
            <a:pPr marL="12700" algn="ctr">
              <a:spcAft>
                <a:spcPts val="600"/>
              </a:spcAft>
            </a:pPr>
            <a:r>
              <a:rPr lang="ru-RU" sz="16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 </a:t>
            </a:r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Федерации</a:t>
            </a:r>
          </a:p>
          <a:p>
            <a:pPr marL="12700" algn="ctr">
              <a:spcAft>
                <a:spcPts val="600"/>
              </a:spcAft>
            </a:pPr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29.12.2004 N </a:t>
            </a:r>
            <a:r>
              <a:rPr lang="ru-RU" sz="16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190-ФЗ</a:t>
            </a: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6427" y="2080714"/>
            <a:ext cx="3753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Законодательный </a:t>
            </a:r>
            <a:r>
              <a:rPr lang="ru-RU" sz="14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</a:t>
            </a:r>
            <a:endParaRPr lang="ru-RU" sz="14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object 3">
            <a:extLst>
              <a:ext uri="{FF2B5EF4-FFF2-40B4-BE49-F238E27FC236}">
                <a16:creationId xmlns:a16="http://schemas.microsoft.com/office/drawing/2014/main" id="{A26D3237-2945-4A9B-89A2-CCB02E292300}"/>
              </a:ext>
            </a:extLst>
          </p:cNvPr>
          <p:cNvSpPr txBox="1"/>
          <p:nvPr/>
        </p:nvSpPr>
        <p:spPr>
          <a:xfrm>
            <a:off x="5213928" y="2893573"/>
            <a:ext cx="3326244" cy="5958327"/>
          </a:xfrm>
          <a:prstGeom prst="rect">
            <a:avLst/>
          </a:prstGeom>
          <a:ln w="22225">
            <a:solidFill>
              <a:srgbClr val="8DC63F"/>
            </a:solidFill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700" algn="ctr">
              <a:spcAft>
                <a:spcPts val="600"/>
              </a:spcAft>
            </a:pPr>
            <a:r>
              <a:rPr lang="ru-RU" sz="16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 </a:t>
            </a:r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42.13330.2016</a:t>
            </a:r>
          </a:p>
          <a:p>
            <a:pPr marL="12700" algn="ctr">
              <a:spcAft>
                <a:spcPts val="600"/>
              </a:spcAft>
            </a:pPr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Градостроительство. Планировка и застройка городских и сельских поселений. </a:t>
            </a:r>
          </a:p>
          <a:p>
            <a:pPr marL="12700" algn="ctr">
              <a:spcAft>
                <a:spcPts val="600"/>
              </a:spcAft>
            </a:pPr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Актуализированная редакция СНиП 2.07.01-89* </a:t>
            </a:r>
          </a:p>
          <a:p>
            <a:pPr marL="12700" algn="ctr">
              <a:spcAft>
                <a:spcPts val="600"/>
              </a:spcAft>
            </a:pPr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(с Изменениями N 1, 2, 3, 4)</a:t>
            </a:r>
          </a:p>
          <a:p>
            <a:pPr marL="12700" algn="ctr">
              <a:spcAft>
                <a:spcPts val="600"/>
              </a:spcAft>
            </a:pP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ctr">
              <a:spcAft>
                <a:spcPts val="600"/>
              </a:spcAft>
            </a:pPr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 476.1325800.2020 Правила планировки застройки и благоустройства жилых микрорайонов. </a:t>
            </a:r>
          </a:p>
          <a:p>
            <a:pPr marL="12700" algn="ctr">
              <a:spcAft>
                <a:spcPts val="600"/>
              </a:spcAft>
            </a:pP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ctr">
              <a:spcAft>
                <a:spcPts val="600"/>
              </a:spcAft>
            </a:pPr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 396.1325800.2016 Улицы и дороги населенных пунктов. Правила градостроительного проектирования</a:t>
            </a:r>
            <a:r>
              <a:rPr lang="ru-RU" sz="16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04429" y="2059433"/>
            <a:ext cx="3753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 </a:t>
            </a:r>
            <a:r>
              <a:rPr lang="ru-RU" sz="14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добровольного </a:t>
            </a:r>
            <a:r>
              <a:rPr lang="ru-RU" sz="14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применения</a:t>
            </a:r>
            <a:endParaRPr lang="ru-RU" sz="14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>
            <a:off x="4250248" y="6011395"/>
            <a:ext cx="760251" cy="0"/>
          </a:xfrm>
          <a:prstGeom prst="straightConnector1">
            <a:avLst/>
          </a:prstGeom>
          <a:ln w="34925">
            <a:solidFill>
              <a:srgbClr val="8DC63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bject 3">
            <a:extLst>
              <a:ext uri="{FF2B5EF4-FFF2-40B4-BE49-F238E27FC236}">
                <a16:creationId xmlns:a16="http://schemas.microsoft.com/office/drawing/2014/main" id="{A26D3237-2945-4A9B-89A2-CCB02E292300}"/>
              </a:ext>
            </a:extLst>
          </p:cNvPr>
          <p:cNvSpPr txBox="1"/>
          <p:nvPr/>
        </p:nvSpPr>
        <p:spPr>
          <a:xfrm>
            <a:off x="9795623" y="2893573"/>
            <a:ext cx="4756169" cy="5958327"/>
          </a:xfrm>
          <a:prstGeom prst="rect">
            <a:avLst/>
          </a:prstGeom>
          <a:ln w="22225">
            <a:solidFill>
              <a:srgbClr val="8DC63F"/>
            </a:solidFill>
          </a:ln>
        </p:spPr>
        <p:txBody>
          <a:bodyPr vert="horz" wrap="square" lIns="108000" tIns="108000" rIns="108000" bIns="108000" rtlCol="0" anchor="ctr" anchorCtr="0">
            <a:noAutofit/>
          </a:bodyPr>
          <a:lstStyle/>
          <a:p>
            <a:pPr marL="12700" algn="ctr">
              <a:spcAft>
                <a:spcPts val="600"/>
              </a:spcAft>
            </a:pP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925019" y="2059433"/>
            <a:ext cx="4429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 добровольного применения в развитие СП 42.13330.2016, </a:t>
            </a:r>
            <a:r>
              <a:rPr lang="ru-RU" sz="14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 </a:t>
            </a:r>
            <a:r>
              <a:rPr lang="ru-RU" sz="14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476.1325800, </a:t>
            </a:r>
            <a:r>
              <a:rPr lang="ru-RU" sz="14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 396.1325800.2016</a:t>
            </a:r>
            <a:endParaRPr lang="ru-RU" sz="14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>
            <a:off x="8831944" y="6011395"/>
            <a:ext cx="760251" cy="0"/>
          </a:xfrm>
          <a:prstGeom prst="straightConnector1">
            <a:avLst/>
          </a:prstGeom>
          <a:ln w="34925">
            <a:solidFill>
              <a:srgbClr val="8DC63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ject 9"/>
          <p:cNvSpPr/>
          <p:nvPr/>
        </p:nvSpPr>
        <p:spPr>
          <a:xfrm>
            <a:off x="10163915" y="3188419"/>
            <a:ext cx="3952135" cy="1336056"/>
          </a:xfrm>
          <a:custGeom>
            <a:avLst/>
            <a:gdLst/>
            <a:ahLst/>
            <a:cxnLst/>
            <a:rect l="l" t="t" r="r" b="b"/>
            <a:pathLst>
              <a:path w="2339975" h="2270759">
                <a:moveTo>
                  <a:pt x="0" y="2270569"/>
                </a:moveTo>
                <a:lnTo>
                  <a:pt x="2339479" y="2270569"/>
                </a:lnTo>
                <a:lnTo>
                  <a:pt x="2339479" y="0"/>
                </a:lnTo>
                <a:lnTo>
                  <a:pt x="0" y="0"/>
                </a:lnTo>
                <a:lnTo>
                  <a:pt x="0" y="22705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2225">
            <a:noFill/>
          </a:ln>
        </p:spPr>
        <p:txBody>
          <a:bodyPr wrap="square" lIns="72000" tIns="72000" rIns="72000" bIns="72000" rtlCol="0" anchor="ctr" anchorCtr="0"/>
          <a:lstStyle/>
          <a:p>
            <a:pPr algn="ctr"/>
            <a:r>
              <a:rPr lang="ru-RU" sz="14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 «Градостроительство. Комплексное развитие территорий. Общие положения построения моделей городской среды»</a:t>
            </a:r>
          </a:p>
        </p:txBody>
      </p:sp>
      <p:cxnSp>
        <p:nvCxnSpPr>
          <p:cNvPr id="50" name="Прямая со стрелкой 49"/>
          <p:cNvCxnSpPr/>
          <p:nvPr/>
        </p:nvCxnSpPr>
        <p:spPr>
          <a:xfrm>
            <a:off x="10458450" y="4524475"/>
            <a:ext cx="0" cy="2805738"/>
          </a:xfrm>
          <a:prstGeom prst="straightConnector1">
            <a:avLst/>
          </a:prstGeom>
          <a:ln w="34925">
            <a:solidFill>
              <a:srgbClr val="8DC63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bject 9"/>
          <p:cNvSpPr/>
          <p:nvPr/>
        </p:nvSpPr>
        <p:spPr>
          <a:xfrm>
            <a:off x="11638721" y="4857148"/>
            <a:ext cx="2477329" cy="1154247"/>
          </a:xfrm>
          <a:custGeom>
            <a:avLst/>
            <a:gdLst/>
            <a:ahLst/>
            <a:cxnLst/>
            <a:rect l="l" t="t" r="r" b="b"/>
            <a:pathLst>
              <a:path w="2339975" h="2270759">
                <a:moveTo>
                  <a:pt x="0" y="2270569"/>
                </a:moveTo>
                <a:lnTo>
                  <a:pt x="2339479" y="2270569"/>
                </a:lnTo>
                <a:lnTo>
                  <a:pt x="2339479" y="0"/>
                </a:lnTo>
                <a:lnTo>
                  <a:pt x="0" y="0"/>
                </a:lnTo>
                <a:lnTo>
                  <a:pt x="0" y="22705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2225">
            <a:noFill/>
          </a:ln>
        </p:spPr>
        <p:txBody>
          <a:bodyPr wrap="square" lIns="72000" tIns="72000" rIns="72000" bIns="72000" rtlCol="0" anchor="ctr" anchorCtr="0"/>
          <a:lstStyle/>
          <a:p>
            <a:pPr algn="ctr"/>
            <a:r>
              <a:rPr lang="ru-RU" sz="12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 «Градостроительство. Комплексное развитие территорий. </a:t>
            </a:r>
          </a:p>
          <a:p>
            <a:pPr algn="ctr"/>
            <a:r>
              <a:rPr lang="ru-RU" sz="12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модель городской среды»</a:t>
            </a:r>
          </a:p>
        </p:txBody>
      </p:sp>
      <p:cxnSp>
        <p:nvCxnSpPr>
          <p:cNvPr id="52" name="Прямая со стрелкой 51"/>
          <p:cNvCxnSpPr/>
          <p:nvPr/>
        </p:nvCxnSpPr>
        <p:spPr>
          <a:xfrm flipH="1">
            <a:off x="11906250" y="4524475"/>
            <a:ext cx="1" cy="365025"/>
          </a:xfrm>
          <a:prstGeom prst="straightConnector1">
            <a:avLst/>
          </a:prstGeom>
          <a:ln w="34925">
            <a:solidFill>
              <a:srgbClr val="8DC63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bject 9"/>
          <p:cNvSpPr/>
          <p:nvPr/>
        </p:nvSpPr>
        <p:spPr>
          <a:xfrm>
            <a:off x="10751129" y="6117602"/>
            <a:ext cx="3124200" cy="1101947"/>
          </a:xfrm>
          <a:custGeom>
            <a:avLst/>
            <a:gdLst/>
            <a:ahLst/>
            <a:cxnLst/>
            <a:rect l="l" t="t" r="r" b="b"/>
            <a:pathLst>
              <a:path w="2339975" h="2270759">
                <a:moveTo>
                  <a:pt x="0" y="2270569"/>
                </a:moveTo>
                <a:lnTo>
                  <a:pt x="2339479" y="2270569"/>
                </a:lnTo>
                <a:lnTo>
                  <a:pt x="2339479" y="0"/>
                </a:lnTo>
                <a:lnTo>
                  <a:pt x="0" y="0"/>
                </a:lnTo>
                <a:lnTo>
                  <a:pt x="0" y="22705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2225">
            <a:noFill/>
          </a:ln>
        </p:spPr>
        <p:txBody>
          <a:bodyPr wrap="square" lIns="72000" tIns="72000" rIns="72000" bIns="72000" rtlCol="0" anchor="ctr" anchorCtr="0"/>
          <a:lstStyle/>
          <a:p>
            <a:pPr algn="ctr"/>
            <a:r>
              <a:rPr lang="ru-RU" sz="12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 «Градостроительство. Комплексное развитие территорий. </a:t>
            </a:r>
            <a:r>
              <a:rPr lang="ru-RU" sz="1200" b="1" dirty="0" err="1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Среднеэтажная</a:t>
            </a:r>
            <a:r>
              <a:rPr lang="ru-RU" sz="12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модель </a:t>
            </a:r>
            <a:endParaRPr lang="ru-RU" sz="12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2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городской среды»</a:t>
            </a:r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11144250" y="4524475"/>
            <a:ext cx="0" cy="1623436"/>
          </a:xfrm>
          <a:prstGeom prst="straightConnector1">
            <a:avLst/>
          </a:prstGeom>
          <a:ln w="34925">
            <a:solidFill>
              <a:srgbClr val="8DC63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bject 9"/>
          <p:cNvSpPr/>
          <p:nvPr/>
        </p:nvSpPr>
        <p:spPr>
          <a:xfrm>
            <a:off x="10197252" y="7376013"/>
            <a:ext cx="3045979" cy="1101947"/>
          </a:xfrm>
          <a:custGeom>
            <a:avLst/>
            <a:gdLst/>
            <a:ahLst/>
            <a:cxnLst/>
            <a:rect l="l" t="t" r="r" b="b"/>
            <a:pathLst>
              <a:path w="2339975" h="2270759">
                <a:moveTo>
                  <a:pt x="0" y="2270569"/>
                </a:moveTo>
                <a:lnTo>
                  <a:pt x="2339479" y="2270569"/>
                </a:lnTo>
                <a:lnTo>
                  <a:pt x="2339479" y="0"/>
                </a:lnTo>
                <a:lnTo>
                  <a:pt x="0" y="0"/>
                </a:lnTo>
                <a:lnTo>
                  <a:pt x="0" y="22705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2225">
            <a:noFill/>
          </a:ln>
        </p:spPr>
        <p:txBody>
          <a:bodyPr wrap="square" lIns="72000" tIns="72000" rIns="72000" bIns="72000" rtlCol="0" anchor="ctr" anchorCtr="0"/>
          <a:lstStyle/>
          <a:p>
            <a:pPr algn="ctr"/>
            <a:r>
              <a:rPr lang="ru-RU" sz="12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 «Градостроительство. Комплексное развитие территорий. </a:t>
            </a:r>
          </a:p>
          <a:p>
            <a:pPr algn="ctr"/>
            <a:r>
              <a:rPr lang="ru-RU" sz="12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Малоэтажная модель городской среды»</a:t>
            </a:r>
          </a:p>
        </p:txBody>
      </p:sp>
      <p:sp>
        <p:nvSpPr>
          <p:cNvPr id="24" name="object 46">
            <a:extLst>
              <a:ext uri="{FF2B5EF4-FFF2-40B4-BE49-F238E27FC236}">
                <a16:creationId xmlns:a16="http://schemas.microsoft.com/office/drawing/2014/main" id="{A4E72938-DB48-48FF-9472-B21E584A1C4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83756" y="10254386"/>
            <a:ext cx="6807694" cy="1346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РАССМОТРЕНИЕ ВТОРЫХ РЕДАКЦИЙ ПРОЕКТОВ СВОДОВ ПРАВИЛ «ГРАДОСТРОИТЕЛЬСТВО. КОМПЛЕКСНОЕ РАЗВИТИЕ ТЕРРИТОРИЙ»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07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605394"/>
            <a:ext cx="120371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u-RU" sz="2800" kern="12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 СВОДОВ ПРАВИЛ</a:t>
            </a:r>
            <a:endParaRPr lang="ru-RU" sz="2800" kern="12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15201" y="10080002"/>
            <a:ext cx="14897100" cy="504190"/>
          </a:xfrm>
          <a:custGeom>
            <a:avLst/>
            <a:gdLst/>
            <a:ahLst/>
            <a:cxnLst/>
            <a:rect l="l" t="t" r="r" b="b"/>
            <a:pathLst>
              <a:path w="14897100" h="504190">
                <a:moveTo>
                  <a:pt x="0" y="503999"/>
                </a:moveTo>
                <a:lnTo>
                  <a:pt x="14896795" y="503999"/>
                </a:lnTo>
                <a:lnTo>
                  <a:pt x="14896795" y="0"/>
                </a:lnTo>
                <a:lnTo>
                  <a:pt x="0" y="0"/>
                </a:lnTo>
                <a:lnTo>
                  <a:pt x="0" y="503999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23850" y="10214483"/>
            <a:ext cx="233692" cy="234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40541" y="10215002"/>
            <a:ext cx="0" cy="234315"/>
          </a:xfrm>
          <a:custGeom>
            <a:avLst/>
            <a:gdLst/>
            <a:ahLst/>
            <a:cxnLst/>
            <a:rect l="l" t="t" r="r" b="b"/>
            <a:pathLst>
              <a:path h="234315">
                <a:moveTo>
                  <a:pt x="0" y="0"/>
                </a:moveTo>
                <a:lnTo>
                  <a:pt x="0" y="23399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bject 201"/>
          <p:cNvSpPr txBox="1">
            <a:spLocks noGrp="1"/>
          </p:cNvSpPr>
          <p:nvPr>
            <p:ph type="sldNum" sz="quarter" idx="7"/>
          </p:nvPr>
        </p:nvSpPr>
        <p:spPr>
          <a:xfrm>
            <a:off x="14398094" y="10202208"/>
            <a:ext cx="216534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fld>
            <a:endParaRPr spc="-204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bject 3"/>
          <p:cNvSpPr/>
          <p:nvPr/>
        </p:nvSpPr>
        <p:spPr>
          <a:xfrm flipH="1">
            <a:off x="713090" y="1340200"/>
            <a:ext cx="45719" cy="1263300"/>
          </a:xfrm>
          <a:custGeom>
            <a:avLst/>
            <a:gdLst/>
            <a:ahLst/>
            <a:cxnLst/>
            <a:rect l="l" t="t" r="r" b="b"/>
            <a:pathLst>
              <a:path h="908050">
                <a:moveTo>
                  <a:pt x="0" y="0"/>
                </a:moveTo>
                <a:lnTo>
                  <a:pt x="0" y="908024"/>
                </a:lnTo>
              </a:path>
            </a:pathLst>
          </a:custGeom>
          <a:ln w="77622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83756" y="1340201"/>
            <a:ext cx="47502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 «Градостроительство. </a:t>
            </a:r>
          </a:p>
          <a:p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Комплексное развитие территорий. </a:t>
            </a:r>
            <a:r>
              <a:rPr lang="ru-RU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Общие </a:t>
            </a:r>
            <a:r>
              <a:rPr lang="ru-RU" sz="14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положения построения моделей городской среды</a:t>
            </a:r>
            <a:r>
              <a:rPr lang="ru-RU" sz="14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4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object 3"/>
          <p:cNvSpPr/>
          <p:nvPr/>
        </p:nvSpPr>
        <p:spPr>
          <a:xfrm flipH="1">
            <a:off x="7952090" y="1311781"/>
            <a:ext cx="45719" cy="1263300"/>
          </a:xfrm>
          <a:custGeom>
            <a:avLst/>
            <a:gdLst/>
            <a:ahLst/>
            <a:cxnLst/>
            <a:rect l="l" t="t" r="r" b="b"/>
            <a:pathLst>
              <a:path h="908050">
                <a:moveTo>
                  <a:pt x="0" y="0"/>
                </a:moveTo>
                <a:lnTo>
                  <a:pt x="0" y="908024"/>
                </a:lnTo>
              </a:path>
            </a:pathLst>
          </a:custGeom>
          <a:ln w="77622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222756" y="1311782"/>
            <a:ext cx="627429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 «Градостроительство. </a:t>
            </a:r>
          </a:p>
          <a:p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Комплексное развитие </a:t>
            </a:r>
            <a:r>
              <a:rPr lang="ru-RU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территорий</a:t>
            </a:r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модель городской среды», </a:t>
            </a:r>
            <a:r>
              <a:rPr lang="ru-RU" sz="14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 err="1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Среднеэтажная</a:t>
            </a:r>
            <a:r>
              <a:rPr lang="ru-RU" sz="14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модель городской среды»,  </a:t>
            </a:r>
            <a:r>
              <a:rPr lang="ru-RU" sz="14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Малоэтажная </a:t>
            </a:r>
            <a:r>
              <a:rPr lang="ru-RU" sz="14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модель городской среды»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489556"/>
              </p:ext>
            </p:extLst>
          </p:nvPr>
        </p:nvGraphicFramePr>
        <p:xfrm>
          <a:off x="983756" y="2832100"/>
          <a:ext cx="6350494" cy="6842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50494">
                  <a:extLst>
                    <a:ext uri="{9D8B030D-6E8A-4147-A177-3AD203B41FA5}">
                      <a16:colId xmlns:a16="http://schemas.microsoft.com/office/drawing/2014/main" val="101744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ru-RU" sz="1600" b="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 </a:t>
                      </a:r>
                      <a:r>
                        <a:rPr lang="ru-RU" sz="1600" b="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Область применения </a:t>
                      </a: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1666690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ru-RU" sz="1600" b="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 </a:t>
                      </a:r>
                      <a:r>
                        <a:rPr lang="ru-RU" sz="1600" b="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Нормативные ссылки</a:t>
                      </a: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1398377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ru-RU" sz="1600" b="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 </a:t>
                      </a:r>
                      <a:r>
                        <a:rPr lang="ru-RU" sz="1600" b="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Термины, определения и сокращения</a:t>
                      </a: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16899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600" b="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 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Общие требования комплексного развития территории жилой и многофункциональной </a:t>
                      </a:r>
                      <a:r>
                        <a:rPr lang="ru-RU" sz="1600" b="0" i="0" kern="120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застройки 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основе </a:t>
                      </a:r>
                      <a:r>
                        <a:rPr lang="ru-RU" sz="1600" b="0" i="0" kern="120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построения 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моделей городской среды</a:t>
                      </a:r>
                      <a:endParaRPr lang="ru-RU" sz="1600" b="0" dirty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3509555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ru-RU" sz="1600" b="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 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Нормируемые </a:t>
                      </a:r>
                      <a:r>
                        <a:rPr lang="ru-RU" sz="1600" b="0" i="0" kern="120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параметры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r>
                        <a:rPr lang="ru-RU" sz="1600" b="0" i="0" kern="120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моделей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r>
                        <a:rPr lang="ru-RU" sz="1600" b="0" i="0" kern="120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городской 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среды</a:t>
                      </a:r>
                      <a:endParaRPr lang="ru-RU" sz="1600" b="0" dirty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2120006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600" b="0" dirty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Приложения:</a:t>
                      </a:r>
                    </a:p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Приложение </a:t>
                      </a:r>
                      <a:r>
                        <a:rPr lang="ru-RU" sz="1600" b="0" i="0" kern="120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А. 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Классификация </a:t>
                      </a:r>
                      <a:r>
                        <a:rPr lang="ru-RU" sz="1600" b="0" i="0" kern="120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моделей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городской среды</a:t>
                      </a:r>
                    </a:p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Приложение </a:t>
                      </a:r>
                      <a:r>
                        <a:rPr lang="ru-RU" sz="1600" b="0" i="0" kern="120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Б. 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Показатели, определяющие технико-экономическую эффективность жилой и </a:t>
                      </a:r>
                      <a:r>
                        <a:rPr lang="ru-RU" sz="1600" b="0" i="0" kern="120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многофункциональной 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застройки на основе построения моделей городской среды</a:t>
                      </a:r>
                    </a:p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Приложение </a:t>
                      </a:r>
                      <a:r>
                        <a:rPr lang="ru-RU" sz="1600" b="0" i="0" kern="120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В. 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Показатели площади жилищного фонда и плотности </a:t>
                      </a:r>
                      <a:r>
                        <a:rPr lang="ru-RU" sz="1600" b="0" i="0" kern="120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населения 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моделей городской среды</a:t>
                      </a:r>
                    </a:p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Приложение </a:t>
                      </a:r>
                      <a:r>
                        <a:rPr lang="ru-RU" sz="1600" b="0" i="0" kern="120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Г.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Потребность в парковочных местах для дошкольных образовательных  и общеобразовательных организаций</a:t>
                      </a:r>
                    </a:p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Приложение </a:t>
                      </a:r>
                      <a:r>
                        <a:rPr lang="ru-RU" sz="1600" b="0" i="0" kern="120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Д. 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Методика расчета уровня обслуживания населения общественным транспортом</a:t>
                      </a:r>
                    </a:p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Приложение Е. Методика расчета плотности жилой и многофункциональной застройки</a:t>
                      </a:r>
                    </a:p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Приложение </a:t>
                      </a:r>
                      <a:r>
                        <a:rPr lang="ru-RU" sz="1600" b="0" i="0" kern="120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 </a:t>
                      </a:r>
                      <a:r>
                        <a:rPr lang="ru-RU" sz="1600" b="0" i="0" kern="120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Методика </a:t>
                      </a:r>
                      <a:r>
                        <a:rPr lang="ru-RU" sz="1600" b="0" i="0" kern="120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расчета плотности улично-дорожной сети</a:t>
                      </a:r>
                      <a:endParaRPr lang="ru-RU" sz="1600" b="0" dirty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666208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400"/>
                        </a:spcAft>
                      </a:pPr>
                      <a:r>
                        <a:rPr lang="ru-RU" sz="1600" b="0" dirty="0" smtClean="0">
                          <a:solidFill>
                            <a:srgbClr val="30454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Библиография</a:t>
                      </a:r>
                      <a:endParaRPr lang="ru-RU" sz="1600" b="0" dirty="0">
                        <a:solidFill>
                          <a:srgbClr val="30454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3434571236"/>
                  </a:ext>
                </a:extLst>
              </a:tr>
            </a:tbl>
          </a:graphicData>
        </a:graphic>
      </p:graphicFrame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461834"/>
              </p:ext>
            </p:extLst>
          </p:nvPr>
        </p:nvGraphicFramePr>
        <p:xfrm>
          <a:off x="8222756" y="2832100"/>
          <a:ext cx="6350494" cy="68427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50494">
                  <a:extLst>
                    <a:ext uri="{9D8B030D-6E8A-4147-A177-3AD203B41FA5}">
                      <a16:colId xmlns:a16="http://schemas.microsoft.com/office/drawing/2014/main" val="101744303"/>
                    </a:ext>
                  </a:extLst>
                </a:gridCol>
              </a:tblGrid>
              <a:tr h="3744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ru-RU" sz="1600" b="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 </a:t>
                      </a:r>
                      <a:r>
                        <a:rPr lang="ru-RU" sz="1600" b="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Область применения </a:t>
                      </a: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1666690678"/>
                  </a:ext>
                </a:extLst>
              </a:tr>
              <a:tr h="3744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ru-RU" sz="1600" b="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 </a:t>
                      </a:r>
                      <a:r>
                        <a:rPr lang="ru-RU" sz="1600" b="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Нормативные ссылки </a:t>
                      </a: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1398377424"/>
                  </a:ext>
                </a:extLst>
              </a:tr>
              <a:tr h="3744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ru-RU" sz="1600" b="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 </a:t>
                      </a:r>
                      <a:r>
                        <a:rPr lang="ru-RU" sz="1600" b="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Термины, определения и сокращения</a:t>
                      </a: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168993889"/>
                  </a:ext>
                </a:extLst>
              </a:tr>
              <a:tr h="4775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ru-RU" sz="1600" b="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 </a:t>
                      </a:r>
                      <a:r>
                        <a:rPr lang="ru-RU" sz="1600" b="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Общие положения </a:t>
                      </a: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3509555215"/>
                  </a:ext>
                </a:extLst>
              </a:tr>
              <a:tr h="4775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ru-RU" sz="1600" b="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 </a:t>
                      </a:r>
                      <a:r>
                        <a:rPr lang="ru-RU" sz="1600" b="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Функциональное использование территории</a:t>
                      </a: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2120006724"/>
                  </a:ext>
                </a:extLst>
              </a:tr>
              <a:tr h="4775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ru-RU" sz="1600" b="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 Типология застройки </a:t>
                      </a: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666208138"/>
                  </a:ext>
                </a:extLst>
              </a:tr>
              <a:tr h="4775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ru-RU" sz="1600" b="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 </a:t>
                      </a:r>
                      <a:r>
                        <a:rPr lang="ru-RU" sz="1600" b="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Транспортное обслуживание территории </a:t>
                      </a: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3434571236"/>
                  </a:ext>
                </a:extLst>
              </a:tr>
              <a:tr h="4775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ru-RU" sz="1600" b="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 </a:t>
                      </a:r>
                      <a:r>
                        <a:rPr lang="ru-RU" sz="1600" b="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Организация стоянок автомобилей и парковок </a:t>
                      </a: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3772499519"/>
                  </a:ext>
                </a:extLst>
              </a:tr>
              <a:tr h="4775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ru-RU" sz="1600" b="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 Экологические требования</a:t>
                      </a: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2058478702"/>
                  </a:ext>
                </a:extLst>
              </a:tr>
              <a:tr h="9419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ru-RU" sz="1600" b="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 Требования к размещению и к организации земельного участка для зданий организаций дошкольного, начального, основного и среднего (полного) общего образования</a:t>
                      </a: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2519393047"/>
                  </a:ext>
                </a:extLst>
              </a:tr>
              <a:tr h="1434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ru-RU" sz="1600" b="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Приложение: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ru-RU" sz="1600" b="0" dirty="0" smtClean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Приложение А. </a:t>
                      </a:r>
                      <a:r>
                        <a:rPr lang="ru-RU" sz="1600" b="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Показатели, определяющие эффективность комплексного развития территории жилой застройки</a:t>
                      </a:r>
                      <a:endParaRPr lang="ru-RU" sz="1600" b="0" i="0" kern="1200" dirty="0">
                        <a:solidFill>
                          <a:srgbClr val="30454F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239193624"/>
                  </a:ext>
                </a:extLst>
              </a:tr>
              <a:tr h="4775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400"/>
                        </a:spcAft>
                      </a:pPr>
                      <a:r>
                        <a:rPr lang="ru-RU" sz="1600" b="0" dirty="0">
                          <a:solidFill>
                            <a:srgbClr val="30454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Библиография</a:t>
                      </a:r>
                    </a:p>
                  </a:txBody>
                  <a:tcPr marL="46467" marR="46467" marT="0" marB="0"/>
                </a:tc>
                <a:extLst>
                  <a:ext uri="{0D108BD9-81ED-4DB2-BD59-A6C34878D82A}">
                    <a16:rowId xmlns:a16="http://schemas.microsoft.com/office/drawing/2014/main" val="2139364346"/>
                  </a:ext>
                </a:extLst>
              </a:tr>
            </a:tbl>
          </a:graphicData>
        </a:graphic>
      </p:graphicFrame>
      <p:sp>
        <p:nvSpPr>
          <p:cNvPr id="14" name="object 46">
            <a:extLst>
              <a:ext uri="{FF2B5EF4-FFF2-40B4-BE49-F238E27FC236}">
                <a16:creationId xmlns:a16="http://schemas.microsoft.com/office/drawing/2014/main" id="{A4E72938-DB48-48FF-9472-B21E584A1C4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83756" y="10254386"/>
            <a:ext cx="6807694" cy="1346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РАССМОТРЕНИЕ ВТОРЫХ РЕДАКЦИЙ ПРОЕКТОВ СВОДОВ ПРАВИЛ «ГРАДОСТРОИТЕЛЬСТВО. КОМПЛЕКСНОЕ РАЗВИТИЕ ТЕРРИТОРИЙ»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107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605394"/>
            <a:ext cx="135611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u-RU" sz="2800" kern="12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ТЕХНИКО-ЭКОНОМИЧЕСКИЕ ПОКАЗАТЕЛИ КОМПЛЕКСНОГО РАЗВИТИЯ ТЕРРИТОРИИ ЖИЛОЙ И МНОГОФУНКЦИОНАЛЬНОЙ ЗАСТРОЙКИ, МОДЕЛЕЙ ГОРОДСКОЙ СРЕДЫ (1/5)</a:t>
            </a:r>
            <a:endParaRPr lang="ru-RU" sz="2800" kern="12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15201" y="10080002"/>
            <a:ext cx="14897100" cy="504190"/>
          </a:xfrm>
          <a:custGeom>
            <a:avLst/>
            <a:gdLst/>
            <a:ahLst/>
            <a:cxnLst/>
            <a:rect l="l" t="t" r="r" b="b"/>
            <a:pathLst>
              <a:path w="14897100" h="504190">
                <a:moveTo>
                  <a:pt x="0" y="503999"/>
                </a:moveTo>
                <a:lnTo>
                  <a:pt x="14896795" y="503999"/>
                </a:lnTo>
                <a:lnTo>
                  <a:pt x="14896795" y="0"/>
                </a:lnTo>
                <a:lnTo>
                  <a:pt x="0" y="0"/>
                </a:lnTo>
                <a:lnTo>
                  <a:pt x="0" y="503999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23850" y="10214483"/>
            <a:ext cx="233692" cy="234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40541" y="10215002"/>
            <a:ext cx="0" cy="234315"/>
          </a:xfrm>
          <a:custGeom>
            <a:avLst/>
            <a:gdLst/>
            <a:ahLst/>
            <a:cxnLst/>
            <a:rect l="l" t="t" r="r" b="b"/>
            <a:pathLst>
              <a:path h="234315">
                <a:moveTo>
                  <a:pt x="0" y="0"/>
                </a:moveTo>
                <a:lnTo>
                  <a:pt x="0" y="23399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bject 201"/>
          <p:cNvSpPr txBox="1">
            <a:spLocks noGrp="1"/>
          </p:cNvSpPr>
          <p:nvPr>
            <p:ph type="sldNum" sz="quarter" idx="7"/>
          </p:nvPr>
        </p:nvSpPr>
        <p:spPr>
          <a:xfrm>
            <a:off x="14398094" y="10202208"/>
            <a:ext cx="216534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fld>
            <a:endParaRPr spc="-204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728794"/>
              </p:ext>
            </p:extLst>
          </p:nvPr>
        </p:nvGraphicFramePr>
        <p:xfrm>
          <a:off x="707298" y="3165721"/>
          <a:ext cx="13690795" cy="46600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9129">
                  <a:extLst>
                    <a:ext uri="{9D8B030D-6E8A-4147-A177-3AD203B41FA5}">
                      <a16:colId xmlns:a16="http://schemas.microsoft.com/office/drawing/2014/main" val="1984375963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3486585817"/>
                    </a:ext>
                  </a:extLst>
                </a:gridCol>
                <a:gridCol w="1850590">
                  <a:extLst>
                    <a:ext uri="{9D8B030D-6E8A-4147-A177-3AD203B41FA5}">
                      <a16:colId xmlns:a16="http://schemas.microsoft.com/office/drawing/2014/main" val="3457591974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2275137415"/>
                    </a:ext>
                  </a:extLst>
                </a:gridCol>
                <a:gridCol w="3464214">
                  <a:extLst>
                    <a:ext uri="{9D8B030D-6E8A-4147-A177-3AD203B41FA5}">
                      <a16:colId xmlns:a16="http://schemas.microsoft.com/office/drawing/2014/main" val="3059015532"/>
                    </a:ext>
                  </a:extLst>
                </a:gridCol>
              </a:tblGrid>
              <a:tr h="708410">
                <a:tc>
                  <a:txBody>
                    <a:bodyPr/>
                    <a:lstStyle/>
                    <a:p>
                      <a:pPr marL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Площадь территории комплексного развития для построения моделей городской среды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 14 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 26 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 55 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п.5.3, п.7.7.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СП42.13330.2016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36659"/>
                  </a:ext>
                </a:extLst>
              </a:tr>
              <a:tr h="1151659">
                <a:tc>
                  <a:txBody>
                    <a:bodyPr/>
                    <a:lstStyle/>
                    <a:p>
                      <a:pPr marL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Плотность застройки территории (мин./макс.)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15-20 тыс. м</a:t>
                      </a:r>
                      <a:r>
                        <a:rPr lang="ru-RU" sz="1600" baseline="30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8-15 тыс. м</a:t>
                      </a:r>
                      <a:r>
                        <a:rPr lang="ru-RU" sz="1600" baseline="30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4-8 тыс. м</a:t>
                      </a:r>
                      <a:r>
                        <a:rPr lang="ru-RU" sz="1600" baseline="30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п.5.4 СП42.13330.2016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 п.7.20 СП 476.1325800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287088"/>
                  </a:ext>
                </a:extLst>
              </a:tr>
              <a:tr h="430263">
                <a:tc>
                  <a:txBody>
                    <a:bodyPr/>
                    <a:lstStyle/>
                    <a:p>
                      <a:pPr marL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Плотность населения (мин./макс.)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350-450 чел./га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300-350 чел./га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50-80 чел./га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п.7.6 СП42.13330.2016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764301"/>
                  </a:ext>
                </a:extLst>
              </a:tr>
              <a:tr h="430263">
                <a:tc>
                  <a:txBody>
                    <a:bodyPr/>
                    <a:lstStyle/>
                    <a:p>
                      <a:pPr marL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Плотность улично-дорожной сети (мин.)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 км/км</a:t>
                      </a:r>
                      <a:r>
                        <a:rPr lang="ru-RU" sz="1600" baseline="30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км/км</a:t>
                      </a:r>
                      <a:r>
                        <a:rPr lang="ru-RU" sz="1600" baseline="30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 км/км</a:t>
                      </a:r>
                      <a:r>
                        <a:rPr lang="ru-RU" sz="1600" baseline="30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СП 396.1325800.2018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182192"/>
                  </a:ext>
                </a:extLst>
              </a:tr>
              <a:tr h="430263">
                <a:tc>
                  <a:txBody>
                    <a:bodyPr/>
                    <a:lstStyle/>
                    <a:p>
                      <a:pPr marL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Обеспеченность озелененными территориями (мин.)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м</a:t>
                      </a:r>
                      <a:r>
                        <a:rPr lang="ru-RU" sz="1600" baseline="30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/чел.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10 м</a:t>
                      </a:r>
                      <a:r>
                        <a:rPr lang="ru-RU" sz="1600" baseline="30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/чел.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≥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 м</a:t>
                      </a:r>
                      <a:r>
                        <a:rPr lang="ru-RU" sz="1600" baseline="30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/чел.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табл. 9.2 СП42.13330.2016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205065"/>
                  </a:ext>
                </a:extLst>
              </a:tr>
              <a:tr h="867342">
                <a:tc>
                  <a:txBody>
                    <a:bodyPr/>
                    <a:lstStyle/>
                    <a:p>
                      <a:pPr marL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Доля озелененных территорий в территориях общего пользования (мин.)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п.7.4 СП42.13330.2016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076477"/>
                  </a:ext>
                </a:extLst>
              </a:tr>
              <a:tr h="561317">
                <a:tc>
                  <a:txBody>
                    <a:bodyPr/>
                    <a:lstStyle/>
                    <a:p>
                      <a:pPr marL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Уровень обслуживания общественным транспортом (мин.)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баллов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балла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балл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п.11.22 СП42.13330.2016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893813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877050" y="2364057"/>
            <a:ext cx="22912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Среднеэтажная</a:t>
            </a: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912820" y="2364057"/>
            <a:ext cx="2197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Малоэтажная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126364" y="2364057"/>
            <a:ext cx="2067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E83AA1-D494-6E18-3DA6-046817D4008A}"/>
              </a:ext>
            </a:extLst>
          </p:cNvPr>
          <p:cNvSpPr txBox="1"/>
          <p:nvPr/>
        </p:nvSpPr>
        <p:spPr>
          <a:xfrm>
            <a:off x="10918944" y="2361166"/>
            <a:ext cx="350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Корреляция разрабатываемых СП с другими СП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0541" y="2239501"/>
            <a:ext cx="398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Параметры зоны </a:t>
            </a:r>
            <a:r>
              <a:rPr lang="ru-RU" b="1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пешеходной </a:t>
            </a:r>
            <a:endParaRPr lang="ru-RU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доступности</a:t>
            </a:r>
          </a:p>
        </p:txBody>
      </p:sp>
      <p:sp>
        <p:nvSpPr>
          <p:cNvPr id="15" name="object 46">
            <a:extLst>
              <a:ext uri="{FF2B5EF4-FFF2-40B4-BE49-F238E27FC236}">
                <a16:creationId xmlns:a16="http://schemas.microsoft.com/office/drawing/2014/main" id="{A4E72938-DB48-48FF-9472-B21E584A1C4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83756" y="10254386"/>
            <a:ext cx="6807694" cy="1346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РАССМОТРЕНИЕ ВТОРЫХ РЕДАКЦИЙ ПРОЕКТОВ СВОДОВ ПРАВИЛ «ГРАДОСТРОИТЕЛЬСТВО. КОМПЛЕКСНОЕ РАЗВИТИЕ ТЕРРИТОРИЙ»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543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605394"/>
            <a:ext cx="135611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u-RU" sz="2800" kern="1200" dirty="0" smtClean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ТЕХНИКО-ЭКОНОМИЧЕСКИЕ ПОКАЗАТЕЛИ КОМПЛЕКСНОГО РАЗВИТИЯ ТЕРРИТОРИИ ЖИЛОЙ И МНОГОФУНКЦИОНАЛЬНОЙ ЗАСТРОЙКИ, МОДЕЛЕЙ ГОРОДСКОЙ СРЕДЫ (2/5)</a:t>
            </a:r>
            <a:endParaRPr lang="ru-RU" sz="2800" kern="1200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15201" y="10080002"/>
            <a:ext cx="14897100" cy="504190"/>
          </a:xfrm>
          <a:custGeom>
            <a:avLst/>
            <a:gdLst/>
            <a:ahLst/>
            <a:cxnLst/>
            <a:rect l="l" t="t" r="r" b="b"/>
            <a:pathLst>
              <a:path w="14897100" h="504190">
                <a:moveTo>
                  <a:pt x="0" y="503999"/>
                </a:moveTo>
                <a:lnTo>
                  <a:pt x="14896795" y="503999"/>
                </a:lnTo>
                <a:lnTo>
                  <a:pt x="14896795" y="0"/>
                </a:lnTo>
                <a:lnTo>
                  <a:pt x="0" y="0"/>
                </a:lnTo>
                <a:lnTo>
                  <a:pt x="0" y="503999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23850" y="10214483"/>
            <a:ext cx="233692" cy="234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40541" y="10215002"/>
            <a:ext cx="0" cy="234315"/>
          </a:xfrm>
          <a:custGeom>
            <a:avLst/>
            <a:gdLst/>
            <a:ahLst/>
            <a:cxnLst/>
            <a:rect l="l" t="t" r="r" b="b"/>
            <a:pathLst>
              <a:path h="234315">
                <a:moveTo>
                  <a:pt x="0" y="0"/>
                </a:moveTo>
                <a:lnTo>
                  <a:pt x="0" y="233997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bject 201"/>
          <p:cNvSpPr txBox="1">
            <a:spLocks noGrp="1"/>
          </p:cNvSpPr>
          <p:nvPr>
            <p:ph type="sldNum" sz="quarter" idx="7"/>
          </p:nvPr>
        </p:nvSpPr>
        <p:spPr>
          <a:xfrm>
            <a:off x="14398094" y="10202208"/>
            <a:ext cx="216534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-204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fld>
            <a:endParaRPr spc="-204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285315"/>
              </p:ext>
            </p:extLst>
          </p:nvPr>
        </p:nvGraphicFramePr>
        <p:xfrm>
          <a:off x="707298" y="3036801"/>
          <a:ext cx="13690795" cy="2370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9129">
                  <a:extLst>
                    <a:ext uri="{9D8B030D-6E8A-4147-A177-3AD203B41FA5}">
                      <a16:colId xmlns:a16="http://schemas.microsoft.com/office/drawing/2014/main" val="1984375963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3486585817"/>
                    </a:ext>
                  </a:extLst>
                </a:gridCol>
                <a:gridCol w="1850590">
                  <a:extLst>
                    <a:ext uri="{9D8B030D-6E8A-4147-A177-3AD203B41FA5}">
                      <a16:colId xmlns:a16="http://schemas.microsoft.com/office/drawing/2014/main" val="3457591974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2275137415"/>
                    </a:ext>
                  </a:extLst>
                </a:gridCol>
                <a:gridCol w="3464214">
                  <a:extLst>
                    <a:ext uri="{9D8B030D-6E8A-4147-A177-3AD203B41FA5}">
                      <a16:colId xmlns:a16="http://schemas.microsoft.com/office/drawing/2014/main" val="3059015532"/>
                    </a:ext>
                  </a:extLst>
                </a:gridCol>
              </a:tblGrid>
              <a:tr h="708410">
                <a:tc>
                  <a:txBody>
                    <a:bodyPr/>
                    <a:lstStyle/>
                    <a:p>
                      <a:pPr marL="144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Площадь квартала жилой и многофункциональной застройки (мин./макс.)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1,4-3,4 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1,7-5 </a:t>
                      </a: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2-5 </a:t>
                      </a: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п.5.4 СП42.13330.2016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36659"/>
                  </a:ext>
                </a:extLst>
              </a:tr>
              <a:tr h="1151659">
                <a:tc>
                  <a:txBody>
                    <a:bodyPr/>
                    <a:lstStyle/>
                    <a:p>
                      <a:pPr marL="144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Длина стороны квартала (макс.)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 м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250 м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510 м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п.5.4 СП42.13330.2016 и п.7.20 СП476.1325800.2022 для центр. модели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287088"/>
                  </a:ext>
                </a:extLst>
              </a:tr>
              <a:tr h="430263">
                <a:tc>
                  <a:txBody>
                    <a:bodyPr/>
                    <a:lstStyle/>
                    <a:p>
                      <a:pPr marL="144000">
                        <a:lnSpc>
                          <a:spcPct val="100000"/>
                        </a:lnSpc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Плотность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жилой и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многофункциональной застройки квартала (мин./макс.)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20-60 тыс. м</a:t>
                      </a:r>
                      <a:r>
                        <a:rPr lang="ru-RU" sz="16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10-44 тыс. м</a:t>
                      </a:r>
                      <a:r>
                        <a:rPr lang="ru-RU" sz="16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2-22 тыс. м</a:t>
                      </a:r>
                      <a:r>
                        <a:rPr lang="ru-RU" sz="16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/га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Уточнение параметров изложенных в приложении Б СП42.13330.2016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7643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877050" y="2364057"/>
            <a:ext cx="22912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Среднеэтажная</a:t>
            </a: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912820" y="2364057"/>
            <a:ext cx="2197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Малоэтажная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126364" y="2364057"/>
            <a:ext cx="2067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E83AA1-D494-6E18-3DA6-046817D4008A}"/>
              </a:ext>
            </a:extLst>
          </p:cNvPr>
          <p:cNvSpPr txBox="1"/>
          <p:nvPr/>
        </p:nvSpPr>
        <p:spPr>
          <a:xfrm>
            <a:off x="10918944" y="2361166"/>
            <a:ext cx="350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Корреляция разрабатываемых СП с другими СП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0541" y="2239501"/>
            <a:ext cx="4385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Параметры кварталов жилой и многофункциональной  застройки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75964"/>
              </p:ext>
            </p:extLst>
          </p:nvPr>
        </p:nvGraphicFramePr>
        <p:xfrm>
          <a:off x="707298" y="6766140"/>
          <a:ext cx="13690796" cy="28585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4565">
                  <a:extLst>
                    <a:ext uri="{9D8B030D-6E8A-4147-A177-3AD203B41FA5}">
                      <a16:colId xmlns:a16="http://schemas.microsoft.com/office/drawing/2014/main" val="1984375963"/>
                    </a:ext>
                  </a:extLst>
                </a:gridCol>
                <a:gridCol w="2224565">
                  <a:extLst>
                    <a:ext uri="{9D8B030D-6E8A-4147-A177-3AD203B41FA5}">
                      <a16:colId xmlns:a16="http://schemas.microsoft.com/office/drawing/2014/main" val="3656076006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3486585817"/>
                    </a:ext>
                  </a:extLst>
                </a:gridCol>
                <a:gridCol w="1850590">
                  <a:extLst>
                    <a:ext uri="{9D8B030D-6E8A-4147-A177-3AD203B41FA5}">
                      <a16:colId xmlns:a16="http://schemas.microsoft.com/office/drawing/2014/main" val="3457591974"/>
                    </a:ext>
                  </a:extLst>
                </a:gridCol>
                <a:gridCol w="1963431">
                  <a:extLst>
                    <a:ext uri="{9D8B030D-6E8A-4147-A177-3AD203B41FA5}">
                      <a16:colId xmlns:a16="http://schemas.microsoft.com/office/drawing/2014/main" val="2275137415"/>
                    </a:ext>
                  </a:extLst>
                </a:gridCol>
                <a:gridCol w="3464214">
                  <a:extLst>
                    <a:ext uri="{9D8B030D-6E8A-4147-A177-3AD203B41FA5}">
                      <a16:colId xmlns:a16="http://schemas.microsoft.com/office/drawing/2014/main" val="3059015532"/>
                    </a:ext>
                  </a:extLst>
                </a:gridCol>
              </a:tblGrid>
              <a:tr h="708410">
                <a:tc rowSpan="3">
                  <a:txBody>
                    <a:bodyPr/>
                    <a:lstStyle/>
                    <a:p>
                      <a:pPr marL="1440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Отступ застройки от красных линий (макс.)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Магистральные городские дороги,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Магистральные улицы общегородского значения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 м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м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развитие СП42.13330.2016 и СП476.1325800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36659"/>
                  </a:ext>
                </a:extLst>
              </a:tr>
              <a:tr h="1151659">
                <a:tc vMerge="1">
                  <a:txBody>
                    <a:bodyPr/>
                    <a:lstStyle/>
                    <a:p>
                      <a:pPr marL="144000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Магистральные улицы и дороги районного значения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 м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м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м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287088"/>
                  </a:ext>
                </a:extLst>
              </a:tr>
              <a:tr h="430263">
                <a:tc vMerge="1">
                  <a:txBody>
                    <a:bodyPr/>
                    <a:lstStyle/>
                    <a:p>
                      <a:pPr marL="144000"/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Улицы и дороги местного значения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 м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3,8 м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 м</a:t>
                      </a: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F7F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764301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877050" y="6157056"/>
            <a:ext cx="22912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Среднеэтажная</a:t>
            </a:r>
            <a:endParaRPr lang="ru-RU" sz="1600" b="1" dirty="0">
              <a:solidFill>
                <a:srgbClr val="3045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912820" y="6157056"/>
            <a:ext cx="2197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Малоэтажная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126364" y="6157056"/>
            <a:ext cx="2067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E83AA1-D494-6E18-3DA6-046817D4008A}"/>
              </a:ext>
            </a:extLst>
          </p:cNvPr>
          <p:cNvSpPr txBox="1"/>
          <p:nvPr/>
        </p:nvSpPr>
        <p:spPr>
          <a:xfrm>
            <a:off x="10918944" y="6154165"/>
            <a:ext cx="350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Корреляция разрабатываемых СП с другими СП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0541" y="6032500"/>
            <a:ext cx="398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0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Параметры уличного фронта застройки</a:t>
            </a:r>
          </a:p>
        </p:txBody>
      </p:sp>
      <p:sp>
        <p:nvSpPr>
          <p:cNvPr id="28" name="object 46">
            <a:extLst>
              <a:ext uri="{FF2B5EF4-FFF2-40B4-BE49-F238E27FC236}">
                <a16:creationId xmlns:a16="http://schemas.microsoft.com/office/drawing/2014/main" id="{A4E72938-DB48-48FF-9472-B21E584A1C4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83756" y="10254386"/>
            <a:ext cx="6807694" cy="1346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РАССМОТРЕНИЕ ВТОРЫХ РЕДАКЦИЙ ПРОЕКТОВ СВОДОВ ПРАВИЛ «ГРАДОСТРОИТЕЛЬСТВО. КОМПЛЕКСНОЕ РАЗВИТИЕ ТЕРРИТОРИЙ»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74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2596</TotalTime>
  <Words>2020</Words>
  <Application>Microsoft Office PowerPoint</Application>
  <PresentationFormat>Произвольный</PresentationFormat>
  <Paragraphs>323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4" baseType="lpstr">
      <vt:lpstr>Arial</vt:lpstr>
      <vt:lpstr>Calibri</vt:lpstr>
      <vt:lpstr>Century Gothic</vt:lpstr>
      <vt:lpstr>DIN Pro Bold</vt:lpstr>
      <vt:lpstr>DIN Pro Regular</vt:lpstr>
      <vt:lpstr>MS Mincho</vt:lpstr>
      <vt:lpstr>Tahoma</vt:lpstr>
      <vt:lpstr>Times New Roman</vt:lpstr>
      <vt:lpstr>Verdana</vt:lpstr>
      <vt:lpstr>Wingdings</vt:lpstr>
      <vt:lpstr>Office Theme</vt:lpstr>
      <vt:lpstr>CorelDRAW</vt:lpstr>
      <vt:lpstr>РАССМОТРЕНИЕ ВТОРЫХ РЕДАКЦИЙ ПРОЕКТОВ СВОДОВ ПРАВИЛ</vt:lpstr>
      <vt:lpstr>ОСНОВАНИЕ РАЗРАБОТКИ СЕРИИ СП «ГРАДОСТРОИТЕЛЬСТВО. КОМПЛЕКСНОЕ РАЗВИТИЕ ТЕРРИТОРИЙ»</vt:lpstr>
      <vt:lpstr>АКТУАЛЬНОСТЬ РАЗРАБОТКИ СЕРИИ СП «ГРАДОСТРОИТЕЛЬСТВО. КОМПЛЕКСНОЕ РАЗВИТИЕ ТЕРРИТОРИЙ»</vt:lpstr>
      <vt:lpstr>ПРИМЕНЕНИЕ СВОДОВ ПРАВИЛ В ГРАДОСТРОИТЕЛЬНОЙ ДОКУМЕНТАЦИИ</vt:lpstr>
      <vt:lpstr>ОПЫТ ДОМ.РФ В РАЗРАБОТКЕ ППТ НА ОСНОВЕ СТАНДАРТА КОМПЛЕКСНОГО РАЗВИТИЯ ТЕРРИТОРИЙ</vt:lpstr>
      <vt:lpstr>МЕСТО СВОДОВ ПРАВИЛ В СИСТЕМЕ НОРМИРОВАНИЯ</vt:lpstr>
      <vt:lpstr>СОДЕРЖАНИЕ СВОДОВ ПРАВИЛ</vt:lpstr>
      <vt:lpstr>ОСНОВНЫЕ ТЕХНИКО-ЭКОНОМИЧЕСКИЕ ПОКАЗАТЕЛИ КОМПЛЕКСНОГО РАЗВИТИЯ ТЕРРИТОРИИ ЖИЛОЙ И МНОГОФУНКЦИОНАЛЬНОЙ ЗАСТРОЙКИ, МОДЕЛЕЙ ГОРОДСКОЙ СРЕДЫ (1/5)</vt:lpstr>
      <vt:lpstr>ОСНОВНЫЕ ТЕХНИКО-ЭКОНОМИЧЕСКИЕ ПОКАЗАТЕЛИ КОМПЛЕКСНОГО РАЗВИТИЯ ТЕРРИТОРИИ ЖИЛОЙ И МНОГОФУНКЦИОНАЛЬНОЙ ЗАСТРОЙКИ, МОДЕЛЕЙ ГОРОДСКОЙ СРЕДЫ (2/5)</vt:lpstr>
      <vt:lpstr>ОСНОВНЫЕ ТЕХНИКО-ЭКОНОМИЧЕСКИЕ ПОКАЗАТЕЛИ КОМПЛЕКСНОГО РАЗВИТИЯ ТЕРРИТОРИИ ЖИЛОЙ И МНОГОФУНКЦИОНАЛЬНОЙ ЗАСТРОЙКИ, МОДЕЛЕЙ ГОРОДСКОЙ СРЕДЫ (3/5)</vt:lpstr>
      <vt:lpstr>ОСНОВНЫЕ ТЕХНИКО-ЭКОНОМИЧЕСКИЕ ПОКАЗАТЕЛИ КОМПЛЕКСНОГО РАЗВИТИЯ ТЕРРИТОРИИ ЖИЛОЙ И МНОГОФУНКЦИОНАЛЬНОЙ ЗАСТРОЙКИ, МОДЕЛЕЙ ГОРОДСКОЙ СРЕДЫ (4/5)</vt:lpstr>
      <vt:lpstr>ОСНОВНЫЕ ТЕХНИКО-ЭКОНОМИЧЕСКИЕ ПОКАЗАТЕЛИ КОМПЛЕКСНОГО РАЗВИТИЯ ТЕРРИТОРИИ ЖИЛОЙ И МНОГОФУНКЦИОНАЛЬНОЙ ЗАСТРОЙКИ, МОДЕЛЕЙ ГОРОДСКОЙ СРЕДЫ (5/5)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СТАНДАРТ КОМПЛЕКСНОГО РАЗВИТИЯ  ТЕРРИТОРИЙ</dc:title>
  <dc:creator>Алиса Ткачук</dc:creator>
  <cp:lastModifiedBy>Загвозкина Валерия Александровна</cp:lastModifiedBy>
  <cp:revision>1332</cp:revision>
  <dcterms:created xsi:type="dcterms:W3CDTF">2020-11-17T08:27:34Z</dcterms:created>
  <dcterms:modified xsi:type="dcterms:W3CDTF">2022-09-22T17:05:45Z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2019-03-28T00:00:00Z</vt:filetime>
  </property>
  <property fmtid="{D5CDD505-2E9C-101B-9397-08002B2CF9AE}" pid="3" name="Creator">
    <vt:lpwstr>Adobe InDesign CC 14.0 (Windows)</vt:lpwstr>
  </property>
  <property fmtid="{D5CDD505-2E9C-101B-9397-08002B2CF9AE}" pid="4" name="LastSaved">
    <vt:filetime>2020-11-17T00:00:00Z</vt:filetime>
  </property>
</Properties>
</file>